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0" r:id="rId2"/>
  </p:sldMasterIdLst>
  <p:notesMasterIdLst>
    <p:notesMasterId r:id="rId154"/>
  </p:notesMasterIdLst>
  <p:sldIdLst>
    <p:sldId id="256" r:id="rId3"/>
    <p:sldId id="502" r:id="rId4"/>
    <p:sldId id="772" r:id="rId5"/>
    <p:sldId id="733" r:id="rId6"/>
    <p:sldId id="725" r:id="rId7"/>
    <p:sldId id="782" r:id="rId8"/>
    <p:sldId id="374" r:id="rId9"/>
    <p:sldId id="783" r:id="rId10"/>
    <p:sldId id="455" r:id="rId11"/>
    <p:sldId id="784" r:id="rId12"/>
    <p:sldId id="773" r:id="rId13"/>
    <p:sldId id="774" r:id="rId14"/>
    <p:sldId id="779" r:id="rId15"/>
    <p:sldId id="775" r:id="rId16"/>
    <p:sldId id="780" r:id="rId17"/>
    <p:sldId id="387" r:id="rId18"/>
    <p:sldId id="385" r:id="rId19"/>
    <p:sldId id="787" r:id="rId20"/>
    <p:sldId id="530" r:id="rId21"/>
    <p:sldId id="391" r:id="rId22"/>
    <p:sldId id="390" r:id="rId23"/>
    <p:sldId id="392" r:id="rId24"/>
    <p:sldId id="393" r:id="rId25"/>
    <p:sldId id="394" r:id="rId26"/>
    <p:sldId id="395" r:id="rId27"/>
    <p:sldId id="399" r:id="rId28"/>
    <p:sldId id="397" r:id="rId29"/>
    <p:sldId id="398" r:id="rId30"/>
    <p:sldId id="610" r:id="rId31"/>
    <p:sldId id="396" r:id="rId32"/>
    <p:sldId id="402" r:id="rId33"/>
    <p:sldId id="400" r:id="rId34"/>
    <p:sldId id="404" r:id="rId35"/>
    <p:sldId id="405" r:id="rId36"/>
    <p:sldId id="406" r:id="rId37"/>
    <p:sldId id="407" r:id="rId38"/>
    <p:sldId id="403" r:id="rId39"/>
    <p:sldId id="444" r:id="rId40"/>
    <p:sldId id="409" r:id="rId41"/>
    <p:sldId id="410" r:id="rId42"/>
    <p:sldId id="411" r:id="rId43"/>
    <p:sldId id="412" r:id="rId44"/>
    <p:sldId id="515" r:id="rId45"/>
    <p:sldId id="416" r:id="rId46"/>
    <p:sldId id="417" r:id="rId47"/>
    <p:sldId id="413" r:id="rId48"/>
    <p:sldId id="418" r:id="rId49"/>
    <p:sldId id="505" r:id="rId50"/>
    <p:sldId id="634" r:id="rId51"/>
    <p:sldId id="616" r:id="rId52"/>
    <p:sldId id="636" r:id="rId53"/>
    <p:sldId id="617" r:id="rId54"/>
    <p:sldId id="618" r:id="rId55"/>
    <p:sldId id="619" r:id="rId56"/>
    <p:sldId id="620" r:id="rId57"/>
    <p:sldId id="621" r:id="rId58"/>
    <p:sldId id="622" r:id="rId59"/>
    <p:sldId id="637" r:id="rId60"/>
    <p:sldId id="638" r:id="rId61"/>
    <p:sldId id="420" r:id="rId62"/>
    <p:sldId id="421" r:id="rId63"/>
    <p:sldId id="422" r:id="rId64"/>
    <p:sldId id="425" r:id="rId65"/>
    <p:sldId id="423" r:id="rId66"/>
    <p:sldId id="424" r:id="rId67"/>
    <p:sldId id="419" r:id="rId68"/>
    <p:sldId id="623" r:id="rId69"/>
    <p:sldId id="414" r:id="rId70"/>
    <p:sldId id="526" r:id="rId71"/>
    <p:sldId id="506" r:id="rId72"/>
    <p:sldId id="529" r:id="rId73"/>
    <p:sldId id="507" r:id="rId74"/>
    <p:sldId id="508" r:id="rId75"/>
    <p:sldId id="429" r:id="rId76"/>
    <p:sldId id="430" r:id="rId77"/>
    <p:sldId id="431" r:id="rId78"/>
    <p:sldId id="443" r:id="rId79"/>
    <p:sldId id="432" r:id="rId80"/>
    <p:sldId id="434" r:id="rId81"/>
    <p:sldId id="435" r:id="rId82"/>
    <p:sldId id="436" r:id="rId83"/>
    <p:sldId id="441" r:id="rId84"/>
    <p:sldId id="520" r:id="rId85"/>
    <p:sldId id="519" r:id="rId86"/>
    <p:sldId id="518" r:id="rId87"/>
    <p:sldId id="517" r:id="rId88"/>
    <p:sldId id="793" r:id="rId89"/>
    <p:sldId id="794" r:id="rId90"/>
    <p:sldId id="795" r:id="rId91"/>
    <p:sldId id="796" r:id="rId92"/>
    <p:sldId id="797" r:id="rId93"/>
    <p:sldId id="798" r:id="rId94"/>
    <p:sldId id="446" r:id="rId95"/>
    <p:sldId id="447" r:id="rId96"/>
    <p:sldId id="521" r:id="rId97"/>
    <p:sldId id="448" r:id="rId98"/>
    <p:sldId id="449" r:id="rId99"/>
    <p:sldId id="454" r:id="rId100"/>
    <p:sldId id="461" r:id="rId101"/>
    <p:sldId id="463" r:id="rId102"/>
    <p:sldId id="462" r:id="rId103"/>
    <p:sldId id="438" r:id="rId104"/>
    <p:sldId id="450" r:id="rId105"/>
    <p:sldId id="451" r:id="rId106"/>
    <p:sldId id="452" r:id="rId107"/>
    <p:sldId id="453" r:id="rId108"/>
    <p:sldId id="789" r:id="rId109"/>
    <p:sldId id="790" r:id="rId110"/>
    <p:sldId id="791" r:id="rId111"/>
    <p:sldId id="792" r:id="rId112"/>
    <p:sldId id="456" r:id="rId113"/>
    <p:sldId id="464" r:id="rId114"/>
    <p:sldId id="465" r:id="rId115"/>
    <p:sldId id="466" r:id="rId116"/>
    <p:sldId id="503" r:id="rId117"/>
    <p:sldId id="467" r:id="rId118"/>
    <p:sldId id="504" r:id="rId119"/>
    <p:sldId id="468" r:id="rId120"/>
    <p:sldId id="509" r:id="rId121"/>
    <p:sldId id="470" r:id="rId122"/>
    <p:sldId id="476" r:id="rId123"/>
    <p:sldId id="478" r:id="rId124"/>
    <p:sldId id="799" r:id="rId125"/>
    <p:sldId id="801" r:id="rId126"/>
    <p:sldId id="802" r:id="rId127"/>
    <p:sldId id="800" r:id="rId128"/>
    <p:sldId id="510" r:id="rId129"/>
    <p:sldId id="624" r:id="rId130"/>
    <p:sldId id="625" r:id="rId131"/>
    <p:sldId id="626" r:id="rId132"/>
    <p:sldId id="628" r:id="rId133"/>
    <p:sldId id="627" r:id="rId134"/>
    <p:sldId id="629" r:id="rId135"/>
    <p:sldId id="631" r:id="rId136"/>
    <p:sldId id="635" r:id="rId137"/>
    <p:sldId id="632" r:id="rId138"/>
    <p:sldId id="483" r:id="rId139"/>
    <p:sldId id="484" r:id="rId140"/>
    <p:sldId id="485" r:id="rId141"/>
    <p:sldId id="486" r:id="rId142"/>
    <p:sldId id="487" r:id="rId143"/>
    <p:sldId id="491" r:id="rId144"/>
    <p:sldId id="492" r:id="rId145"/>
    <p:sldId id="495" r:id="rId146"/>
    <p:sldId id="494" r:id="rId147"/>
    <p:sldId id="493" r:id="rId148"/>
    <p:sldId id="496" r:id="rId149"/>
    <p:sldId id="633" r:id="rId150"/>
    <p:sldId id="497" r:id="rId151"/>
    <p:sldId id="498" r:id="rId152"/>
    <p:sldId id="788" r:id="rId1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93"/>
    <p:restoredTop sz="90345"/>
  </p:normalViewPr>
  <p:slideViewPr>
    <p:cSldViewPr snapToGrid="0" snapToObjects="1">
      <p:cViewPr varScale="1">
        <p:scale>
          <a:sx n="111" d="100"/>
          <a:sy n="111" d="100"/>
        </p:scale>
        <p:origin x="240"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slide" Target="slides/slide136.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53" Type="http://schemas.openxmlformats.org/officeDocument/2006/relationships/slide" Target="slides/slide51.xml"/><Relationship Id="rId74" Type="http://schemas.openxmlformats.org/officeDocument/2006/relationships/slide" Target="slides/slide72.xml"/><Relationship Id="rId128" Type="http://schemas.openxmlformats.org/officeDocument/2006/relationships/slide" Target="slides/slide126.xml"/><Relationship Id="rId149" Type="http://schemas.openxmlformats.org/officeDocument/2006/relationships/slide" Target="slides/slide147.xml"/><Relationship Id="rId5" Type="http://schemas.openxmlformats.org/officeDocument/2006/relationships/slide" Target="slides/slide3.xml"/><Relationship Id="rId95" Type="http://schemas.openxmlformats.org/officeDocument/2006/relationships/slide" Target="slides/slide93.xml"/><Relationship Id="rId22" Type="http://schemas.openxmlformats.org/officeDocument/2006/relationships/slide" Target="slides/slide20.xml"/><Relationship Id="rId43" Type="http://schemas.openxmlformats.org/officeDocument/2006/relationships/slide" Target="slides/slide41.xml"/><Relationship Id="rId64" Type="http://schemas.openxmlformats.org/officeDocument/2006/relationships/slide" Target="slides/slide62.xml"/><Relationship Id="rId118" Type="http://schemas.openxmlformats.org/officeDocument/2006/relationships/slide" Target="slides/slide116.xml"/><Relationship Id="rId139" Type="http://schemas.openxmlformats.org/officeDocument/2006/relationships/slide" Target="slides/slide137.xml"/><Relationship Id="rId80" Type="http://schemas.openxmlformats.org/officeDocument/2006/relationships/slide" Target="slides/slide78.xml"/><Relationship Id="rId85" Type="http://schemas.openxmlformats.org/officeDocument/2006/relationships/slide" Target="slides/slide83.xml"/><Relationship Id="rId150" Type="http://schemas.openxmlformats.org/officeDocument/2006/relationships/slide" Target="slides/slide148.xml"/><Relationship Id="rId155" Type="http://schemas.openxmlformats.org/officeDocument/2006/relationships/presProps" Target="presProps.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slide" Target="slides/slide122.xml"/><Relationship Id="rId129" Type="http://schemas.openxmlformats.org/officeDocument/2006/relationships/slide" Target="slides/slide127.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40" Type="http://schemas.openxmlformats.org/officeDocument/2006/relationships/slide" Target="slides/slide138.xml"/><Relationship Id="rId145" Type="http://schemas.openxmlformats.org/officeDocument/2006/relationships/slide" Target="slides/slide143.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slide" Target="slides/slide128.xml"/><Relationship Id="rId135" Type="http://schemas.openxmlformats.org/officeDocument/2006/relationships/slide" Target="slides/slide133.xml"/><Relationship Id="rId151" Type="http://schemas.openxmlformats.org/officeDocument/2006/relationships/slide" Target="slides/slide149.xml"/><Relationship Id="rId156" Type="http://schemas.openxmlformats.org/officeDocument/2006/relationships/viewProps" Target="viewProp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141" Type="http://schemas.openxmlformats.org/officeDocument/2006/relationships/slide" Target="slides/slide139.xml"/><Relationship Id="rId146" Type="http://schemas.openxmlformats.org/officeDocument/2006/relationships/slide" Target="slides/slide144.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slide" Target="slides/slide134.xml"/><Relationship Id="rId157"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slide" Target="slides/slide80.xml"/><Relationship Id="rId152" Type="http://schemas.openxmlformats.org/officeDocument/2006/relationships/slide" Target="slides/slide15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147" Type="http://schemas.openxmlformats.org/officeDocument/2006/relationships/slide" Target="slides/slide14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slide" Target="slides/slide140.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slide" Target="slides/slide135.xml"/><Relationship Id="rId158"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3" Type="http://schemas.openxmlformats.org/officeDocument/2006/relationships/slide" Target="slides/slide151.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143" Type="http://schemas.openxmlformats.org/officeDocument/2006/relationships/slide" Target="slides/slide141.xml"/><Relationship Id="rId148" Type="http://schemas.openxmlformats.org/officeDocument/2006/relationships/slide" Target="slides/slide146.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54" Type="http://schemas.openxmlformats.org/officeDocument/2006/relationships/notesMaster" Target="notesMasters/notesMaster1.xml"/><Relationship Id="rId16" Type="http://schemas.openxmlformats.org/officeDocument/2006/relationships/slide" Target="slides/slide14.xml"/><Relationship Id="rId37" Type="http://schemas.openxmlformats.org/officeDocument/2006/relationships/slide" Target="slides/slide35.xml"/><Relationship Id="rId58" Type="http://schemas.openxmlformats.org/officeDocument/2006/relationships/slide" Target="slides/slide56.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44" Type="http://schemas.openxmlformats.org/officeDocument/2006/relationships/slide" Target="slides/slide142.xml"/><Relationship Id="rId90" Type="http://schemas.openxmlformats.org/officeDocument/2006/relationships/slide" Target="slides/slide88.xml"/><Relationship Id="rId27" Type="http://schemas.openxmlformats.org/officeDocument/2006/relationships/slide" Target="slides/slide25.xml"/><Relationship Id="rId48" Type="http://schemas.openxmlformats.org/officeDocument/2006/relationships/slide" Target="slides/slide46.xml"/><Relationship Id="rId69" Type="http://schemas.openxmlformats.org/officeDocument/2006/relationships/slide" Target="slides/slide67.xml"/><Relationship Id="rId113" Type="http://schemas.openxmlformats.org/officeDocument/2006/relationships/slide" Target="slides/slide111.xml"/><Relationship Id="rId134" Type="http://schemas.openxmlformats.org/officeDocument/2006/relationships/slide" Target="slides/slide132.xml"/></Relationships>
</file>

<file path=ppt/media/hdphoto1.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69A88C-2B8F-834B-A0C7-CAB6526AB6CD}" type="datetimeFigureOut">
              <a:rPr lang="en-CN" smtClean="0"/>
              <a:t>2021/7/5</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1D401A-3E8A-6F46-9552-E168A555F7CB}" type="slidenum">
              <a:rPr lang="en-CN" smtClean="0"/>
              <a:t>‹#›</a:t>
            </a:fld>
            <a:endParaRPr lang="en-CN"/>
          </a:p>
        </p:txBody>
      </p:sp>
    </p:spTree>
    <p:extLst>
      <p:ext uri="{BB962C8B-B14F-4D97-AF65-F5344CB8AC3E}">
        <p14:creationId xmlns:p14="http://schemas.microsoft.com/office/powerpoint/2010/main" val="23105239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4" name="Shape 1274"/>
          <p:cNvSpPr>
            <a:spLocks noGrp="1" noRot="1" noChangeAspect="1"/>
          </p:cNvSpPr>
          <p:nvPr>
            <p:ph type="sldImg"/>
          </p:nvPr>
        </p:nvSpPr>
        <p:spPr>
          <a:xfrm>
            <a:off x="381000" y="685800"/>
            <a:ext cx="6096000" cy="3429000"/>
          </a:xfrm>
          <a:prstGeom prst="rect">
            <a:avLst/>
          </a:prstGeom>
        </p:spPr>
        <p:txBody>
          <a:bodyPr/>
          <a:lstStyle/>
          <a:p>
            <a:endParaRPr/>
          </a:p>
        </p:txBody>
      </p:sp>
      <p:sp>
        <p:nvSpPr>
          <p:cNvPr id="1275" name="Shape 1275"/>
          <p:cNvSpPr>
            <a:spLocks noGrp="1"/>
          </p:cNvSpPr>
          <p:nvPr>
            <p:ph type="body" sz="quarter" idx="1"/>
          </p:nvPr>
        </p:nvSpPr>
        <p:spPr>
          <a:prstGeom prst="rect">
            <a:avLst/>
          </a:prstGeom>
        </p:spPr>
        <p:txBody>
          <a:bodyPr/>
          <a:lstStyle/>
          <a:p>
            <a:r>
              <a:rPr dirty="0"/>
              <a:t>128</a:t>
            </a:r>
          </a:p>
        </p:txBody>
      </p:sp>
    </p:spTree>
    <p:extLst>
      <p:ext uri="{BB962C8B-B14F-4D97-AF65-F5344CB8AC3E}">
        <p14:creationId xmlns:p14="http://schemas.microsoft.com/office/powerpoint/2010/main" val="1528152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icrosoft YaHei" panose="020B0503020204020204" pitchFamily="34" charset="-122"/>
                <a:ea typeface="Microsoft YaHei" panose="020B0503020204020204" pitchFamily="34" charset="-122"/>
              </a:rPr>
              <a:t>cerebellum</a:t>
            </a:r>
            <a:r>
              <a:rPr lang="zh-CN" altLang="en-US" sz="1200" dirty="0">
                <a:latin typeface="Microsoft YaHei" panose="020B0503020204020204" pitchFamily="34" charset="-122"/>
                <a:ea typeface="Microsoft YaHei" panose="020B0503020204020204" pitchFamily="34" charset="-122"/>
              </a:rPr>
              <a:t> </a:t>
            </a:r>
            <a:r>
              <a:rPr lang="ja-JP" altLang="en-US" sz="1200" b="0" i="0" u="none" strike="noStrike" kern="1200">
                <a:solidFill>
                  <a:schemeClr val="tx1"/>
                </a:solidFill>
                <a:effectLst/>
                <a:latin typeface="+mn-lt"/>
                <a:ea typeface="+mn-ea"/>
                <a:cs typeface="+mn-cs"/>
              </a:rPr>
              <a:t>美  </a:t>
            </a:r>
            <a:r>
              <a:rPr lang="en-US" altLang="ja-JP" sz="1200" b="0" i="0" u="none" strike="noStrike" kern="1200" dirty="0">
                <a:solidFill>
                  <a:schemeClr val="tx1"/>
                </a:solidFill>
                <a:effectLst/>
                <a:latin typeface="+mn-lt"/>
                <a:ea typeface="+mn-ea"/>
                <a:cs typeface="+mn-cs"/>
              </a:rPr>
              <a:t>[ˌ</a:t>
            </a:r>
            <a:r>
              <a:rPr lang="en-US" sz="1200" b="0" i="0" u="none" strike="noStrike" kern="1200" dirty="0" err="1">
                <a:solidFill>
                  <a:schemeClr val="tx1"/>
                </a:solidFill>
                <a:effectLst/>
                <a:latin typeface="+mn-lt"/>
                <a:ea typeface="+mn-ea"/>
                <a:cs typeface="+mn-cs"/>
              </a:rPr>
              <a:t>serəˈbeləm</a:t>
            </a:r>
            <a:r>
              <a:rPr 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 小脑</a:t>
            </a:r>
            <a:endParaRPr lang="en-CN" dirty="0"/>
          </a:p>
          <a:p>
            <a:endParaRPr lang="en-CN" dirty="0"/>
          </a:p>
        </p:txBody>
      </p:sp>
      <p:sp>
        <p:nvSpPr>
          <p:cNvPr id="4" name="Slide Number Placeholder 3"/>
          <p:cNvSpPr>
            <a:spLocks noGrp="1"/>
          </p:cNvSpPr>
          <p:nvPr>
            <p:ph type="sldNum" sz="quarter" idx="5"/>
          </p:nvPr>
        </p:nvSpPr>
        <p:spPr/>
        <p:txBody>
          <a:bodyPr/>
          <a:lstStyle/>
          <a:p>
            <a:fld id="{461D401A-3E8A-6F46-9552-E168A555F7CB}" type="slidenum">
              <a:rPr lang="en-CN" smtClean="0"/>
              <a:t>129</a:t>
            </a:fld>
            <a:endParaRPr lang="en-CN"/>
          </a:p>
        </p:txBody>
      </p:sp>
    </p:spTree>
    <p:extLst>
      <p:ext uri="{BB962C8B-B14F-4D97-AF65-F5344CB8AC3E}">
        <p14:creationId xmlns:p14="http://schemas.microsoft.com/office/powerpoint/2010/main" val="39414071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icrosoft YaHei" panose="020B0503020204020204" pitchFamily="34" charset="-122"/>
                <a:ea typeface="Microsoft YaHei" panose="020B0503020204020204" pitchFamily="34" charset="-122"/>
              </a:rPr>
              <a:t>cerebellum</a:t>
            </a:r>
            <a:r>
              <a:rPr lang="zh-CN" altLang="en-US" sz="1200" dirty="0">
                <a:latin typeface="Microsoft YaHei" panose="020B0503020204020204" pitchFamily="34" charset="-122"/>
                <a:ea typeface="Microsoft YaHei" panose="020B0503020204020204" pitchFamily="34" charset="-122"/>
              </a:rPr>
              <a:t> </a:t>
            </a:r>
            <a:r>
              <a:rPr lang="ja-JP" altLang="en-US" sz="1200" b="0" i="0" u="none" strike="noStrike" kern="1200">
                <a:solidFill>
                  <a:schemeClr val="tx1"/>
                </a:solidFill>
                <a:effectLst/>
                <a:latin typeface="+mn-lt"/>
                <a:ea typeface="+mn-ea"/>
                <a:cs typeface="+mn-cs"/>
              </a:rPr>
              <a:t>美  </a:t>
            </a:r>
            <a:r>
              <a:rPr lang="en-US" altLang="ja-JP" sz="1200" b="0" i="0" u="none" strike="noStrike" kern="1200" dirty="0">
                <a:solidFill>
                  <a:schemeClr val="tx1"/>
                </a:solidFill>
                <a:effectLst/>
                <a:latin typeface="+mn-lt"/>
                <a:ea typeface="+mn-ea"/>
                <a:cs typeface="+mn-cs"/>
              </a:rPr>
              <a:t>[ˌ</a:t>
            </a:r>
            <a:r>
              <a:rPr lang="en-US" sz="1200" b="0" i="0" u="none" strike="noStrike" kern="1200" dirty="0" err="1">
                <a:solidFill>
                  <a:schemeClr val="tx1"/>
                </a:solidFill>
                <a:effectLst/>
                <a:latin typeface="+mn-lt"/>
                <a:ea typeface="+mn-ea"/>
                <a:cs typeface="+mn-cs"/>
              </a:rPr>
              <a:t>serəˈbeləm</a:t>
            </a:r>
            <a:r>
              <a:rPr 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 小脑</a:t>
            </a:r>
            <a:endParaRPr lang="en-CN" dirty="0"/>
          </a:p>
          <a:p>
            <a:endParaRPr lang="en-CN" dirty="0"/>
          </a:p>
        </p:txBody>
      </p:sp>
      <p:sp>
        <p:nvSpPr>
          <p:cNvPr id="4" name="Slide Number Placeholder 3"/>
          <p:cNvSpPr>
            <a:spLocks noGrp="1"/>
          </p:cNvSpPr>
          <p:nvPr>
            <p:ph type="sldNum" sz="quarter" idx="5"/>
          </p:nvPr>
        </p:nvSpPr>
        <p:spPr/>
        <p:txBody>
          <a:bodyPr/>
          <a:lstStyle/>
          <a:p>
            <a:fld id="{461D401A-3E8A-6F46-9552-E168A555F7CB}" type="slidenum">
              <a:rPr lang="en-CN" smtClean="0"/>
              <a:t>130</a:t>
            </a:fld>
            <a:endParaRPr lang="en-CN"/>
          </a:p>
        </p:txBody>
      </p:sp>
    </p:spTree>
    <p:extLst>
      <p:ext uri="{BB962C8B-B14F-4D97-AF65-F5344CB8AC3E}">
        <p14:creationId xmlns:p14="http://schemas.microsoft.com/office/powerpoint/2010/main" val="918165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icrosoft YaHei" panose="020B0503020204020204" pitchFamily="34" charset="-122"/>
                <a:ea typeface="Microsoft YaHei" panose="020B0503020204020204" pitchFamily="34" charset="-122"/>
              </a:rPr>
              <a:t>cerebellum</a:t>
            </a:r>
            <a:r>
              <a:rPr lang="zh-CN" altLang="en-US" sz="1200" dirty="0">
                <a:latin typeface="Microsoft YaHei" panose="020B0503020204020204" pitchFamily="34" charset="-122"/>
                <a:ea typeface="Microsoft YaHei" panose="020B0503020204020204" pitchFamily="34" charset="-122"/>
              </a:rPr>
              <a:t> </a:t>
            </a:r>
            <a:r>
              <a:rPr lang="ja-JP" altLang="en-US" sz="1200" b="0" i="0" u="none" strike="noStrike" kern="1200">
                <a:solidFill>
                  <a:schemeClr val="tx1"/>
                </a:solidFill>
                <a:effectLst/>
                <a:latin typeface="+mn-lt"/>
                <a:ea typeface="+mn-ea"/>
                <a:cs typeface="+mn-cs"/>
              </a:rPr>
              <a:t>美  </a:t>
            </a:r>
            <a:r>
              <a:rPr lang="en-US" altLang="ja-JP" sz="1200" b="0" i="0" u="none" strike="noStrike" kern="1200" dirty="0">
                <a:solidFill>
                  <a:schemeClr val="tx1"/>
                </a:solidFill>
                <a:effectLst/>
                <a:latin typeface="+mn-lt"/>
                <a:ea typeface="+mn-ea"/>
                <a:cs typeface="+mn-cs"/>
              </a:rPr>
              <a:t>[ˌ</a:t>
            </a:r>
            <a:r>
              <a:rPr lang="en-US" sz="1200" b="0" i="0" u="none" strike="noStrike" kern="1200" dirty="0" err="1">
                <a:solidFill>
                  <a:schemeClr val="tx1"/>
                </a:solidFill>
                <a:effectLst/>
                <a:latin typeface="+mn-lt"/>
                <a:ea typeface="+mn-ea"/>
                <a:cs typeface="+mn-cs"/>
              </a:rPr>
              <a:t>serəˈbeləm</a:t>
            </a:r>
            <a:r>
              <a:rPr 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 小脑</a:t>
            </a:r>
            <a:endParaRPr lang="en-CN" dirty="0"/>
          </a:p>
          <a:p>
            <a:endParaRPr lang="en-CN" dirty="0"/>
          </a:p>
        </p:txBody>
      </p:sp>
      <p:sp>
        <p:nvSpPr>
          <p:cNvPr id="4" name="Slide Number Placeholder 3"/>
          <p:cNvSpPr>
            <a:spLocks noGrp="1"/>
          </p:cNvSpPr>
          <p:nvPr>
            <p:ph type="sldNum" sz="quarter" idx="5"/>
          </p:nvPr>
        </p:nvSpPr>
        <p:spPr/>
        <p:txBody>
          <a:bodyPr/>
          <a:lstStyle/>
          <a:p>
            <a:fld id="{461D401A-3E8A-6F46-9552-E168A555F7CB}" type="slidenum">
              <a:rPr lang="en-CN" smtClean="0"/>
              <a:t>131</a:t>
            </a:fld>
            <a:endParaRPr lang="en-CN"/>
          </a:p>
        </p:txBody>
      </p:sp>
    </p:spTree>
    <p:extLst>
      <p:ext uri="{BB962C8B-B14F-4D97-AF65-F5344CB8AC3E}">
        <p14:creationId xmlns:p14="http://schemas.microsoft.com/office/powerpoint/2010/main" val="2791864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icrosoft YaHei" panose="020B0503020204020204" pitchFamily="34" charset="-122"/>
                <a:ea typeface="Microsoft YaHei" panose="020B0503020204020204" pitchFamily="34" charset="-122"/>
              </a:rPr>
              <a:t>cerebellum</a:t>
            </a:r>
            <a:r>
              <a:rPr lang="zh-CN" altLang="en-US" sz="1200" dirty="0">
                <a:latin typeface="Microsoft YaHei" panose="020B0503020204020204" pitchFamily="34" charset="-122"/>
                <a:ea typeface="Microsoft YaHei" panose="020B0503020204020204" pitchFamily="34" charset="-122"/>
              </a:rPr>
              <a:t> </a:t>
            </a:r>
            <a:r>
              <a:rPr lang="ja-JP" altLang="en-US" sz="1200" b="0" i="0" u="none" strike="noStrike" kern="1200">
                <a:solidFill>
                  <a:schemeClr val="tx1"/>
                </a:solidFill>
                <a:effectLst/>
                <a:latin typeface="+mn-lt"/>
                <a:ea typeface="+mn-ea"/>
                <a:cs typeface="+mn-cs"/>
              </a:rPr>
              <a:t>美  </a:t>
            </a:r>
            <a:r>
              <a:rPr lang="en-US" altLang="ja-JP" sz="1200" b="0" i="0" u="none" strike="noStrike" kern="1200" dirty="0">
                <a:solidFill>
                  <a:schemeClr val="tx1"/>
                </a:solidFill>
                <a:effectLst/>
                <a:latin typeface="+mn-lt"/>
                <a:ea typeface="+mn-ea"/>
                <a:cs typeface="+mn-cs"/>
              </a:rPr>
              <a:t>[ˌ</a:t>
            </a:r>
            <a:r>
              <a:rPr lang="en-US" sz="1200" b="0" i="0" u="none" strike="noStrike" kern="1200" dirty="0" err="1">
                <a:solidFill>
                  <a:schemeClr val="tx1"/>
                </a:solidFill>
                <a:effectLst/>
                <a:latin typeface="+mn-lt"/>
                <a:ea typeface="+mn-ea"/>
                <a:cs typeface="+mn-cs"/>
              </a:rPr>
              <a:t>serəˈbeləm</a:t>
            </a:r>
            <a:r>
              <a:rPr 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 小脑</a:t>
            </a:r>
            <a:endParaRPr lang="en-CN" dirty="0"/>
          </a:p>
          <a:p>
            <a:endParaRPr lang="en-CN" dirty="0"/>
          </a:p>
        </p:txBody>
      </p:sp>
      <p:sp>
        <p:nvSpPr>
          <p:cNvPr id="4" name="Slide Number Placeholder 3"/>
          <p:cNvSpPr>
            <a:spLocks noGrp="1"/>
          </p:cNvSpPr>
          <p:nvPr>
            <p:ph type="sldNum" sz="quarter" idx="5"/>
          </p:nvPr>
        </p:nvSpPr>
        <p:spPr/>
        <p:txBody>
          <a:bodyPr/>
          <a:lstStyle/>
          <a:p>
            <a:fld id="{461D401A-3E8A-6F46-9552-E168A555F7CB}" type="slidenum">
              <a:rPr lang="en-CN" smtClean="0"/>
              <a:t>132</a:t>
            </a:fld>
            <a:endParaRPr lang="en-CN"/>
          </a:p>
        </p:txBody>
      </p:sp>
    </p:spTree>
    <p:extLst>
      <p:ext uri="{BB962C8B-B14F-4D97-AF65-F5344CB8AC3E}">
        <p14:creationId xmlns:p14="http://schemas.microsoft.com/office/powerpoint/2010/main" val="19343616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icrosoft YaHei" panose="020B0503020204020204" pitchFamily="34" charset="-122"/>
                <a:ea typeface="Microsoft YaHei" panose="020B0503020204020204" pitchFamily="34" charset="-122"/>
              </a:rPr>
              <a:t>cerebellum</a:t>
            </a:r>
            <a:r>
              <a:rPr lang="zh-CN" altLang="en-US" sz="1200" dirty="0">
                <a:latin typeface="Microsoft YaHei" panose="020B0503020204020204" pitchFamily="34" charset="-122"/>
                <a:ea typeface="Microsoft YaHei" panose="020B0503020204020204" pitchFamily="34" charset="-122"/>
              </a:rPr>
              <a:t> </a:t>
            </a:r>
            <a:r>
              <a:rPr lang="ja-JP" altLang="en-US" sz="1200" b="0" i="0" u="none" strike="noStrike" kern="1200">
                <a:solidFill>
                  <a:schemeClr val="tx1"/>
                </a:solidFill>
                <a:effectLst/>
                <a:latin typeface="+mn-lt"/>
                <a:ea typeface="+mn-ea"/>
                <a:cs typeface="+mn-cs"/>
              </a:rPr>
              <a:t>美  </a:t>
            </a:r>
            <a:r>
              <a:rPr lang="en-US" altLang="ja-JP" sz="1200" b="0" i="0" u="none" strike="noStrike" kern="1200" dirty="0">
                <a:solidFill>
                  <a:schemeClr val="tx1"/>
                </a:solidFill>
                <a:effectLst/>
                <a:latin typeface="+mn-lt"/>
                <a:ea typeface="+mn-ea"/>
                <a:cs typeface="+mn-cs"/>
              </a:rPr>
              <a:t>[ˌ</a:t>
            </a:r>
            <a:r>
              <a:rPr lang="en-US" sz="1200" b="0" i="0" u="none" strike="noStrike" kern="1200" dirty="0" err="1">
                <a:solidFill>
                  <a:schemeClr val="tx1"/>
                </a:solidFill>
                <a:effectLst/>
                <a:latin typeface="+mn-lt"/>
                <a:ea typeface="+mn-ea"/>
                <a:cs typeface="+mn-cs"/>
              </a:rPr>
              <a:t>serəˈbeləm</a:t>
            </a:r>
            <a:r>
              <a:rPr 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 小脑</a:t>
            </a:r>
            <a:endParaRPr lang="en-CN" dirty="0"/>
          </a:p>
          <a:p>
            <a:endParaRPr lang="en-CN" dirty="0"/>
          </a:p>
        </p:txBody>
      </p:sp>
      <p:sp>
        <p:nvSpPr>
          <p:cNvPr id="4" name="Slide Number Placeholder 3"/>
          <p:cNvSpPr>
            <a:spLocks noGrp="1"/>
          </p:cNvSpPr>
          <p:nvPr>
            <p:ph type="sldNum" sz="quarter" idx="5"/>
          </p:nvPr>
        </p:nvSpPr>
        <p:spPr/>
        <p:txBody>
          <a:bodyPr/>
          <a:lstStyle/>
          <a:p>
            <a:fld id="{461D401A-3E8A-6F46-9552-E168A555F7CB}" type="slidenum">
              <a:rPr lang="en-CN" smtClean="0"/>
              <a:t>133</a:t>
            </a:fld>
            <a:endParaRPr lang="en-CN"/>
          </a:p>
        </p:txBody>
      </p:sp>
    </p:spTree>
    <p:extLst>
      <p:ext uri="{BB962C8B-B14F-4D97-AF65-F5344CB8AC3E}">
        <p14:creationId xmlns:p14="http://schemas.microsoft.com/office/powerpoint/2010/main" val="757151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icrosoft YaHei" panose="020B0503020204020204" pitchFamily="34" charset="-122"/>
                <a:ea typeface="Microsoft YaHei" panose="020B0503020204020204" pitchFamily="34" charset="-122"/>
              </a:rPr>
              <a:t>cerebellum</a:t>
            </a:r>
            <a:r>
              <a:rPr lang="zh-CN" altLang="en-US" sz="1200" dirty="0">
                <a:latin typeface="Microsoft YaHei" panose="020B0503020204020204" pitchFamily="34" charset="-122"/>
                <a:ea typeface="Microsoft YaHei" panose="020B0503020204020204" pitchFamily="34" charset="-122"/>
              </a:rPr>
              <a:t> </a:t>
            </a:r>
            <a:r>
              <a:rPr lang="ja-JP" altLang="en-US" sz="1200" b="0" i="0" u="none" strike="noStrike" kern="1200">
                <a:solidFill>
                  <a:schemeClr val="tx1"/>
                </a:solidFill>
                <a:effectLst/>
                <a:latin typeface="+mn-lt"/>
                <a:ea typeface="+mn-ea"/>
                <a:cs typeface="+mn-cs"/>
              </a:rPr>
              <a:t>美  </a:t>
            </a:r>
            <a:r>
              <a:rPr lang="en-US" altLang="ja-JP" sz="1200" b="0" i="0" u="none" strike="noStrike" kern="1200" dirty="0">
                <a:solidFill>
                  <a:schemeClr val="tx1"/>
                </a:solidFill>
                <a:effectLst/>
                <a:latin typeface="+mn-lt"/>
                <a:ea typeface="+mn-ea"/>
                <a:cs typeface="+mn-cs"/>
              </a:rPr>
              <a:t>[ˌ</a:t>
            </a:r>
            <a:r>
              <a:rPr lang="en-US" sz="1200" b="0" i="0" u="none" strike="noStrike" kern="1200" dirty="0" err="1">
                <a:solidFill>
                  <a:schemeClr val="tx1"/>
                </a:solidFill>
                <a:effectLst/>
                <a:latin typeface="+mn-lt"/>
                <a:ea typeface="+mn-ea"/>
                <a:cs typeface="+mn-cs"/>
              </a:rPr>
              <a:t>serəˈbeləm</a:t>
            </a:r>
            <a:r>
              <a:rPr 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 小脑</a:t>
            </a:r>
            <a:endParaRPr lang="en-CN" dirty="0"/>
          </a:p>
          <a:p>
            <a:endParaRPr lang="en-CN" dirty="0"/>
          </a:p>
        </p:txBody>
      </p:sp>
      <p:sp>
        <p:nvSpPr>
          <p:cNvPr id="4" name="Slide Number Placeholder 3"/>
          <p:cNvSpPr>
            <a:spLocks noGrp="1"/>
          </p:cNvSpPr>
          <p:nvPr>
            <p:ph type="sldNum" sz="quarter" idx="5"/>
          </p:nvPr>
        </p:nvSpPr>
        <p:spPr/>
        <p:txBody>
          <a:bodyPr/>
          <a:lstStyle/>
          <a:p>
            <a:fld id="{461D401A-3E8A-6F46-9552-E168A555F7CB}" type="slidenum">
              <a:rPr lang="en-CN" smtClean="0"/>
              <a:t>134</a:t>
            </a:fld>
            <a:endParaRPr lang="en-CN"/>
          </a:p>
        </p:txBody>
      </p:sp>
    </p:spTree>
    <p:extLst>
      <p:ext uri="{BB962C8B-B14F-4D97-AF65-F5344CB8AC3E}">
        <p14:creationId xmlns:p14="http://schemas.microsoft.com/office/powerpoint/2010/main" val="38960180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icrosoft YaHei" panose="020B0503020204020204" pitchFamily="34" charset="-122"/>
                <a:ea typeface="Microsoft YaHei" panose="020B0503020204020204" pitchFamily="34" charset="-122"/>
              </a:rPr>
              <a:t>cerebellum</a:t>
            </a:r>
            <a:r>
              <a:rPr lang="zh-CN" altLang="en-US" sz="1200" dirty="0">
                <a:latin typeface="Microsoft YaHei" panose="020B0503020204020204" pitchFamily="34" charset="-122"/>
                <a:ea typeface="Microsoft YaHei" panose="020B0503020204020204" pitchFamily="34" charset="-122"/>
              </a:rPr>
              <a:t> </a:t>
            </a:r>
            <a:r>
              <a:rPr lang="ja-JP" altLang="en-US" sz="1200" b="0" i="0" u="none" strike="noStrike" kern="1200">
                <a:solidFill>
                  <a:schemeClr val="tx1"/>
                </a:solidFill>
                <a:effectLst/>
                <a:latin typeface="+mn-lt"/>
                <a:ea typeface="+mn-ea"/>
                <a:cs typeface="+mn-cs"/>
              </a:rPr>
              <a:t>美  </a:t>
            </a:r>
            <a:r>
              <a:rPr lang="en-US" altLang="ja-JP" sz="1200" b="0" i="0" u="none" strike="noStrike" kern="1200" dirty="0">
                <a:solidFill>
                  <a:schemeClr val="tx1"/>
                </a:solidFill>
                <a:effectLst/>
                <a:latin typeface="+mn-lt"/>
                <a:ea typeface="+mn-ea"/>
                <a:cs typeface="+mn-cs"/>
              </a:rPr>
              <a:t>[ˌ</a:t>
            </a:r>
            <a:r>
              <a:rPr lang="en-US" sz="1200" b="0" i="0" u="none" strike="noStrike" kern="1200" dirty="0" err="1">
                <a:solidFill>
                  <a:schemeClr val="tx1"/>
                </a:solidFill>
                <a:effectLst/>
                <a:latin typeface="+mn-lt"/>
                <a:ea typeface="+mn-ea"/>
                <a:cs typeface="+mn-cs"/>
              </a:rPr>
              <a:t>serəˈbeləm</a:t>
            </a:r>
            <a:r>
              <a:rPr 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 小脑</a:t>
            </a:r>
            <a:endParaRPr lang="en-CN" dirty="0"/>
          </a:p>
          <a:p>
            <a:endParaRPr lang="en-CN" dirty="0"/>
          </a:p>
        </p:txBody>
      </p:sp>
      <p:sp>
        <p:nvSpPr>
          <p:cNvPr id="4" name="Slide Number Placeholder 3"/>
          <p:cNvSpPr>
            <a:spLocks noGrp="1"/>
          </p:cNvSpPr>
          <p:nvPr>
            <p:ph type="sldNum" sz="quarter" idx="5"/>
          </p:nvPr>
        </p:nvSpPr>
        <p:spPr/>
        <p:txBody>
          <a:bodyPr/>
          <a:lstStyle/>
          <a:p>
            <a:fld id="{461D401A-3E8A-6F46-9552-E168A555F7CB}" type="slidenum">
              <a:rPr lang="en-CN" smtClean="0"/>
              <a:t>135</a:t>
            </a:fld>
            <a:endParaRPr lang="en-CN"/>
          </a:p>
        </p:txBody>
      </p:sp>
    </p:spTree>
    <p:extLst>
      <p:ext uri="{BB962C8B-B14F-4D97-AF65-F5344CB8AC3E}">
        <p14:creationId xmlns:p14="http://schemas.microsoft.com/office/powerpoint/2010/main" val="218277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icrosoft YaHei" panose="020B0503020204020204" pitchFamily="34" charset="-122"/>
                <a:ea typeface="Microsoft YaHei" panose="020B0503020204020204" pitchFamily="34" charset="-122"/>
              </a:rPr>
              <a:t>cerebellum</a:t>
            </a:r>
            <a:r>
              <a:rPr lang="zh-CN" altLang="en-US" sz="1200" dirty="0">
                <a:latin typeface="Microsoft YaHei" panose="020B0503020204020204" pitchFamily="34" charset="-122"/>
                <a:ea typeface="Microsoft YaHei" panose="020B0503020204020204" pitchFamily="34" charset="-122"/>
              </a:rPr>
              <a:t> </a:t>
            </a:r>
            <a:r>
              <a:rPr lang="ja-JP" altLang="en-US" sz="1200" b="0" i="0" u="none" strike="noStrike" kern="1200">
                <a:solidFill>
                  <a:schemeClr val="tx1"/>
                </a:solidFill>
                <a:effectLst/>
                <a:latin typeface="+mn-lt"/>
                <a:ea typeface="+mn-ea"/>
                <a:cs typeface="+mn-cs"/>
              </a:rPr>
              <a:t>美  </a:t>
            </a:r>
            <a:r>
              <a:rPr lang="en-US" altLang="ja-JP" sz="1200" b="0" i="0" u="none" strike="noStrike" kern="1200" dirty="0">
                <a:solidFill>
                  <a:schemeClr val="tx1"/>
                </a:solidFill>
                <a:effectLst/>
                <a:latin typeface="+mn-lt"/>
                <a:ea typeface="+mn-ea"/>
                <a:cs typeface="+mn-cs"/>
              </a:rPr>
              <a:t>[ˌ</a:t>
            </a:r>
            <a:r>
              <a:rPr lang="en-US" sz="1200" b="0" i="0" u="none" strike="noStrike" kern="1200" dirty="0" err="1">
                <a:solidFill>
                  <a:schemeClr val="tx1"/>
                </a:solidFill>
                <a:effectLst/>
                <a:latin typeface="+mn-lt"/>
                <a:ea typeface="+mn-ea"/>
                <a:cs typeface="+mn-cs"/>
              </a:rPr>
              <a:t>serəˈbeləm</a:t>
            </a:r>
            <a:r>
              <a:rPr lang="en-US"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 小脑</a:t>
            </a:r>
            <a:endParaRPr lang="en-CN" dirty="0"/>
          </a:p>
          <a:p>
            <a:endParaRPr lang="en-CN" dirty="0"/>
          </a:p>
        </p:txBody>
      </p:sp>
      <p:sp>
        <p:nvSpPr>
          <p:cNvPr id="4" name="Slide Number Placeholder 3"/>
          <p:cNvSpPr>
            <a:spLocks noGrp="1"/>
          </p:cNvSpPr>
          <p:nvPr>
            <p:ph type="sldNum" sz="quarter" idx="5"/>
          </p:nvPr>
        </p:nvSpPr>
        <p:spPr/>
        <p:txBody>
          <a:bodyPr/>
          <a:lstStyle/>
          <a:p>
            <a:fld id="{461D401A-3E8A-6F46-9552-E168A555F7CB}" type="slidenum">
              <a:rPr lang="en-CN" smtClean="0"/>
              <a:t>136</a:t>
            </a:fld>
            <a:endParaRPr lang="en-CN"/>
          </a:p>
        </p:txBody>
      </p:sp>
    </p:spTree>
    <p:extLst>
      <p:ext uri="{BB962C8B-B14F-4D97-AF65-F5344CB8AC3E}">
        <p14:creationId xmlns:p14="http://schemas.microsoft.com/office/powerpoint/2010/main" val="1421045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2D555-79CB-4844-9B39-D8B450AA9AFA}"/>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B6A26AD6-F33D-FA41-92B2-CC77C27A69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0792962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DD589-3951-4D4A-914A-8658ADEF9DA7}"/>
              </a:ext>
            </a:extLst>
          </p:cNvPr>
          <p:cNvSpPr>
            <a:spLocks noGrp="1"/>
          </p:cNvSpPr>
          <p:nvPr>
            <p:ph type="title"/>
          </p:nvPr>
        </p:nvSpPr>
        <p:spPr>
          <a:xfrm>
            <a:off x="838200" y="365125"/>
            <a:ext cx="10515600" cy="792063"/>
          </a:xfrm>
          <a:prstGeom prst="rect">
            <a:avLst/>
          </a:prstGeom>
        </p:spPr>
        <p:txBody>
          <a:bodyPr/>
          <a:lstStyle/>
          <a:p>
            <a:r>
              <a:rPr lang="en-US" dirty="0"/>
              <a:t>Click to edit Master title style</a:t>
            </a:r>
          </a:p>
        </p:txBody>
      </p:sp>
      <p:pic>
        <p:nvPicPr>
          <p:cNvPr id="4" name="图片 7">
            <a:extLst>
              <a:ext uri="{FF2B5EF4-FFF2-40B4-BE49-F238E27FC236}">
                <a16:creationId xmlns:a16="http://schemas.microsoft.com/office/drawing/2014/main" id="{E599B86B-9776-B44F-AAD1-457C9C4F747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80644" b="-327"/>
          <a:stretch/>
        </p:blipFill>
        <p:spPr bwMode="auto">
          <a:xfrm>
            <a:off x="0" y="0"/>
            <a:ext cx="12192000" cy="126796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Content Placeholder 2">
            <a:extLst>
              <a:ext uri="{FF2B5EF4-FFF2-40B4-BE49-F238E27FC236}">
                <a16:creationId xmlns:a16="http://schemas.microsoft.com/office/drawing/2014/main" id="{4B681022-826C-C848-8567-1A78014FFEF3}"/>
              </a:ext>
            </a:extLst>
          </p:cNvPr>
          <p:cNvSpPr>
            <a:spLocks noGrp="1"/>
          </p:cNvSpPr>
          <p:nvPr>
            <p:ph idx="10"/>
          </p:nvPr>
        </p:nvSpPr>
        <p:spPr>
          <a:xfrm>
            <a:off x="404999" y="326921"/>
            <a:ext cx="11381999" cy="614125"/>
          </a:xfrm>
          <a:prstGeom prst="rect">
            <a:avLst/>
          </a:prstGeom>
        </p:spPr>
        <p:txBody>
          <a:bodyPr/>
          <a:lstStyle>
            <a:lvl1pPr marL="0" indent="0">
              <a:lnSpc>
                <a:spcPct val="100000"/>
              </a:lnSpc>
              <a:spcBef>
                <a:spcPts val="0"/>
              </a:spcBef>
              <a:buNone/>
              <a:defRPr sz="3600" b="1">
                <a:solidFill>
                  <a:schemeClr val="bg1"/>
                </a:solidFill>
                <a:latin typeface="Arial" panose="020B0604020202020204" pitchFamily="34" charset="0"/>
                <a:ea typeface="Microsoft YaHei" panose="020B0503020204020204" pitchFamily="34" charset="-122"/>
                <a:cs typeface="Arial" panose="020B0604020202020204" pitchFamily="34" charset="0"/>
              </a:defRPr>
            </a:lvl1pPr>
            <a:lvl2pPr marL="457200" indent="0">
              <a:lnSpc>
                <a:spcPct val="100000"/>
              </a:lnSpc>
              <a:buNone/>
              <a:defRPr/>
            </a:lvl2pPr>
            <a:lvl3pPr>
              <a:lnSpc>
                <a:spcPct val="100000"/>
              </a:lnSpc>
              <a:defRPr/>
            </a:lvl3pPr>
            <a:lvl4pPr>
              <a:lnSpc>
                <a:spcPct val="100000"/>
              </a:lnSpc>
              <a:defRPr/>
            </a:lvl4pPr>
            <a:lvl5pPr>
              <a:lnSpc>
                <a:spcPct val="100000"/>
              </a:lnSpc>
              <a:defRPr/>
            </a:lvl5pPr>
          </a:lstStyle>
          <a:p>
            <a:pPr lvl="0"/>
            <a:r>
              <a:rPr lang="en-US" dirty="0"/>
              <a:t>Click to edit Master text style</a:t>
            </a:r>
          </a:p>
        </p:txBody>
      </p:sp>
    </p:spTree>
    <p:extLst>
      <p:ext uri="{BB962C8B-B14F-4D97-AF65-F5344CB8AC3E}">
        <p14:creationId xmlns:p14="http://schemas.microsoft.com/office/powerpoint/2010/main" val="2427703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DA31F6-646C-0F4C-BD0B-BAD772CBC8A6}"/>
              </a:ext>
            </a:extLst>
          </p:cNvPr>
          <p:cNvSpPr>
            <a:spLocks noGrp="1"/>
          </p:cNvSpPr>
          <p:nvPr>
            <p:ph idx="1"/>
          </p:nvPr>
        </p:nvSpPr>
        <p:spPr>
          <a:xfrm>
            <a:off x="239622" y="211149"/>
            <a:ext cx="11712756" cy="6435702"/>
          </a:xfrm>
          <a:prstGeom prst="rect">
            <a:avLst/>
          </a:prstGeom>
        </p:spPr>
        <p:txBody>
          <a:bodyPr/>
          <a:lstStyle>
            <a:lvl1pPr marL="0" indent="0">
              <a:lnSpc>
                <a:spcPct val="100000"/>
              </a:lnSpc>
              <a:buNone/>
              <a:defRPr/>
            </a:lvl1pPr>
            <a:lvl2pPr marL="457200" indent="0">
              <a:lnSpc>
                <a:spcPct val="100000"/>
              </a:lnSpc>
              <a:buNone/>
              <a:defRPr/>
            </a:lvl2pPr>
            <a:lvl3pPr marL="914400" indent="0">
              <a:lnSpc>
                <a:spcPct val="100000"/>
              </a:lnSpc>
              <a:buNone/>
              <a:defRPr/>
            </a:lvl3pPr>
            <a:lvl4pPr marL="1371600" indent="0">
              <a:lnSpc>
                <a:spcPct val="100000"/>
              </a:lnSpc>
              <a:buNone/>
              <a:defRPr/>
            </a:lvl4pPr>
            <a:lvl5pPr marL="1828800" indent="0">
              <a:lnSpc>
                <a:spcPct val="100000"/>
              </a:lnSpc>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347462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761C-22F7-5F44-954D-534355AB8F21}"/>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069FE8D6-CEF3-5B4B-B4A7-A04DFE080B9B}"/>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108EC42-2F94-9343-95EB-E67254D43B5F}"/>
              </a:ext>
            </a:extLst>
          </p:cNvPr>
          <p:cNvSpPr>
            <a:spLocks noGrp="1"/>
          </p:cNvSpPr>
          <p:nvPr>
            <p:ph type="dt" sz="half" idx="10"/>
          </p:nvPr>
        </p:nvSpPr>
        <p:spPr>
          <a:xfrm>
            <a:off x="838200" y="6356350"/>
            <a:ext cx="2743200" cy="365125"/>
          </a:xfrm>
          <a:prstGeom prst="rect">
            <a:avLst/>
          </a:prstGeom>
        </p:spPr>
        <p:txBody>
          <a:bodyPr/>
          <a:lstStyle/>
          <a:p>
            <a:fld id="{40AF2947-46E6-864D-BE0B-2B34BCD69C32}" type="datetimeFigureOut">
              <a:rPr lang="en-US" smtClean="0"/>
              <a:t>7/5/21</a:t>
            </a:fld>
            <a:endParaRPr lang="en-US"/>
          </a:p>
        </p:txBody>
      </p:sp>
      <p:sp>
        <p:nvSpPr>
          <p:cNvPr id="5" name="Footer Placeholder 4">
            <a:extLst>
              <a:ext uri="{FF2B5EF4-FFF2-40B4-BE49-F238E27FC236}">
                <a16:creationId xmlns:a16="http://schemas.microsoft.com/office/drawing/2014/main" id="{9D9DFE64-FE5D-434C-9DBE-ADFE77EFC81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D6F0003-152F-EF40-855A-7AA83A763A27}"/>
              </a:ext>
            </a:extLst>
          </p:cNvPr>
          <p:cNvSpPr>
            <a:spLocks noGrp="1"/>
          </p:cNvSpPr>
          <p:nvPr>
            <p:ph type="sldNum" sz="quarter" idx="12"/>
          </p:nvPr>
        </p:nvSpPr>
        <p:spPr>
          <a:xfrm>
            <a:off x="8610600" y="6356350"/>
            <a:ext cx="2743200" cy="365125"/>
          </a:xfrm>
          <a:prstGeom prst="rect">
            <a:avLst/>
          </a:prstGeom>
        </p:spPr>
        <p:txBody>
          <a:bodyPr/>
          <a:lstStyle/>
          <a:p>
            <a:fld id="{B4F7AA37-6138-A340-B070-06DC3BA1F8AB}" type="slidenum">
              <a:rPr lang="en-US" smtClean="0"/>
              <a:t>‹#›</a:t>
            </a:fld>
            <a:endParaRPr lang="en-US"/>
          </a:p>
        </p:txBody>
      </p:sp>
    </p:spTree>
    <p:extLst>
      <p:ext uri="{BB962C8B-B14F-4D97-AF65-F5344CB8AC3E}">
        <p14:creationId xmlns:p14="http://schemas.microsoft.com/office/powerpoint/2010/main" val="1918690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E57D94F-0AD0-2A47-819E-49277A98882D}"/>
              </a:ext>
            </a:extLst>
          </p:cNvPr>
          <p:cNvSpPr>
            <a:spLocks noGrp="1"/>
          </p:cNvSpPr>
          <p:nvPr>
            <p:ph sz="quarter" idx="10"/>
          </p:nvPr>
        </p:nvSpPr>
        <p:spPr>
          <a:xfrm>
            <a:off x="314008" y="258604"/>
            <a:ext cx="4493124" cy="6340792"/>
          </a:xfrm>
          <a:prstGeom prst="rect">
            <a:avLst/>
          </a:prstGeom>
        </p:spPr>
        <p:txBody>
          <a:bodyPr>
            <a:normAutofit/>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N" dirty="0"/>
          </a:p>
        </p:txBody>
      </p:sp>
      <p:sp>
        <p:nvSpPr>
          <p:cNvPr id="5" name="Content Placeholder 3">
            <a:extLst>
              <a:ext uri="{FF2B5EF4-FFF2-40B4-BE49-F238E27FC236}">
                <a16:creationId xmlns:a16="http://schemas.microsoft.com/office/drawing/2014/main" id="{6ECD9300-93C5-D449-8B81-AB0F2D44D04A}"/>
              </a:ext>
            </a:extLst>
          </p:cNvPr>
          <p:cNvSpPr>
            <a:spLocks noGrp="1"/>
          </p:cNvSpPr>
          <p:nvPr>
            <p:ph sz="quarter" idx="11"/>
          </p:nvPr>
        </p:nvSpPr>
        <p:spPr>
          <a:xfrm>
            <a:off x="4960030" y="258604"/>
            <a:ext cx="6917961" cy="6340792"/>
          </a:xfrm>
          <a:prstGeom prst="rect">
            <a:avLst/>
          </a:prstGeom>
        </p:spPr>
        <p:txBody>
          <a:bodyPr>
            <a:normAutofit/>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N" dirty="0"/>
          </a:p>
        </p:txBody>
      </p:sp>
    </p:spTree>
    <p:extLst>
      <p:ext uri="{BB962C8B-B14F-4D97-AF65-F5344CB8AC3E}">
        <p14:creationId xmlns:p14="http://schemas.microsoft.com/office/powerpoint/2010/main" val="1578477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085719-A191-A74F-B3B4-80C2813746DF}"/>
              </a:ext>
            </a:extLst>
          </p:cNvPr>
          <p:cNvSpPr>
            <a:spLocks noGrp="1"/>
          </p:cNvSpPr>
          <p:nvPr>
            <p:ph type="dt" sz="half" idx="10"/>
          </p:nvPr>
        </p:nvSpPr>
        <p:spPr>
          <a:xfrm>
            <a:off x="838200" y="6356350"/>
            <a:ext cx="2743200" cy="365125"/>
          </a:xfrm>
          <a:prstGeom prst="rect">
            <a:avLst/>
          </a:prstGeom>
        </p:spPr>
        <p:txBody>
          <a:bodyPr/>
          <a:lstStyle/>
          <a:p>
            <a:fld id="{40AF2947-46E6-864D-BE0B-2B34BCD69C32}" type="datetimeFigureOut">
              <a:rPr lang="en-US" smtClean="0"/>
              <a:t>7/5/21</a:t>
            </a:fld>
            <a:endParaRPr lang="en-US"/>
          </a:p>
        </p:txBody>
      </p:sp>
      <p:sp>
        <p:nvSpPr>
          <p:cNvPr id="3" name="Footer Placeholder 2">
            <a:extLst>
              <a:ext uri="{FF2B5EF4-FFF2-40B4-BE49-F238E27FC236}">
                <a16:creationId xmlns:a16="http://schemas.microsoft.com/office/drawing/2014/main" id="{74EBC2F8-A3E4-3E46-98E4-B69230596B3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7ED1D2F-7667-1B47-A08A-304115A143AF}"/>
              </a:ext>
            </a:extLst>
          </p:cNvPr>
          <p:cNvSpPr>
            <a:spLocks noGrp="1"/>
          </p:cNvSpPr>
          <p:nvPr>
            <p:ph type="sldNum" sz="quarter" idx="12"/>
          </p:nvPr>
        </p:nvSpPr>
        <p:spPr>
          <a:xfrm>
            <a:off x="8610600" y="6356350"/>
            <a:ext cx="2743200" cy="365125"/>
          </a:xfrm>
          <a:prstGeom prst="rect">
            <a:avLst/>
          </a:prstGeom>
        </p:spPr>
        <p:txBody>
          <a:bodyPr/>
          <a:lstStyle/>
          <a:p>
            <a:fld id="{B4F7AA37-6138-A340-B070-06DC3BA1F8AB}" type="slidenum">
              <a:rPr lang="en-US" smtClean="0"/>
              <a:t>‹#›</a:t>
            </a:fld>
            <a:endParaRPr lang="en-US"/>
          </a:p>
        </p:txBody>
      </p:sp>
    </p:spTree>
    <p:extLst>
      <p:ext uri="{BB962C8B-B14F-4D97-AF65-F5344CB8AC3E}">
        <p14:creationId xmlns:p14="http://schemas.microsoft.com/office/powerpoint/2010/main" val="10595877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DA31F6-646C-0F4C-BD0B-BAD772CBC8A6}"/>
              </a:ext>
            </a:extLst>
          </p:cNvPr>
          <p:cNvSpPr>
            <a:spLocks noGrp="1"/>
          </p:cNvSpPr>
          <p:nvPr>
            <p:ph idx="1"/>
          </p:nvPr>
        </p:nvSpPr>
        <p:spPr>
          <a:xfrm>
            <a:off x="838200" y="1371600"/>
            <a:ext cx="10515600" cy="4805363"/>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31ADD589-3951-4D4A-914A-8658ADEF9DA7}"/>
              </a:ext>
            </a:extLst>
          </p:cNvPr>
          <p:cNvSpPr>
            <a:spLocks noGrp="1"/>
          </p:cNvSpPr>
          <p:nvPr>
            <p:ph type="title"/>
          </p:nvPr>
        </p:nvSpPr>
        <p:spPr>
          <a:xfrm>
            <a:off x="838200" y="365125"/>
            <a:ext cx="10515600" cy="792063"/>
          </a:xfrm>
        </p:spPr>
        <p:txBody>
          <a:bodyPr/>
          <a:lstStyle/>
          <a:p>
            <a:r>
              <a:rPr lang="en-US" dirty="0"/>
              <a:t>Click to edit Master title style</a:t>
            </a:r>
          </a:p>
        </p:txBody>
      </p:sp>
    </p:spTree>
    <p:extLst>
      <p:ext uri="{BB962C8B-B14F-4D97-AF65-F5344CB8AC3E}">
        <p14:creationId xmlns:p14="http://schemas.microsoft.com/office/powerpoint/2010/main" val="33814916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1F08A-6A10-B546-B571-5EABA2650CD2}"/>
              </a:ext>
            </a:extLst>
          </p:cNvPr>
          <p:cNvSpPr>
            <a:spLocks noGrp="1"/>
          </p:cNvSpPr>
          <p:nvPr>
            <p:ph type="title"/>
          </p:nvPr>
        </p:nvSpPr>
        <p:spPr>
          <a:xfrm>
            <a:off x="197934" y="136525"/>
            <a:ext cx="11796131" cy="6219825"/>
          </a:xfrm>
        </p:spPr>
        <p:txBody>
          <a:bodyPr anchor="t">
            <a:normAutofit/>
          </a:bodyPr>
          <a:lstStyle>
            <a:lvl1pPr>
              <a:defRPr sz="2500"/>
            </a:lvl1pPr>
          </a:lstStyle>
          <a:p>
            <a:r>
              <a:rPr lang="en-US" dirty="0"/>
              <a:t>Click to edit Master title style</a:t>
            </a:r>
          </a:p>
        </p:txBody>
      </p:sp>
      <p:sp>
        <p:nvSpPr>
          <p:cNvPr id="3" name="Date Placeholder 2">
            <a:extLst>
              <a:ext uri="{FF2B5EF4-FFF2-40B4-BE49-F238E27FC236}">
                <a16:creationId xmlns:a16="http://schemas.microsoft.com/office/drawing/2014/main" id="{411DD7F7-B2F8-1B44-B311-00EF196DDD12}"/>
              </a:ext>
            </a:extLst>
          </p:cNvPr>
          <p:cNvSpPr>
            <a:spLocks noGrp="1"/>
          </p:cNvSpPr>
          <p:nvPr>
            <p:ph type="dt" sz="half" idx="10"/>
          </p:nvPr>
        </p:nvSpPr>
        <p:spPr>
          <a:xfrm>
            <a:off x="838200" y="6356350"/>
            <a:ext cx="2743200" cy="365125"/>
          </a:xfrm>
          <a:prstGeom prst="rect">
            <a:avLst/>
          </a:prstGeom>
        </p:spPr>
        <p:txBody>
          <a:bodyPr/>
          <a:lstStyle/>
          <a:p>
            <a:fld id="{40AF2947-46E6-864D-BE0B-2B34BCD69C32}" type="datetimeFigureOut">
              <a:rPr lang="en-US" smtClean="0"/>
              <a:t>7/5/21</a:t>
            </a:fld>
            <a:endParaRPr lang="en-US"/>
          </a:p>
        </p:txBody>
      </p:sp>
      <p:sp>
        <p:nvSpPr>
          <p:cNvPr id="4" name="Footer Placeholder 3">
            <a:extLst>
              <a:ext uri="{FF2B5EF4-FFF2-40B4-BE49-F238E27FC236}">
                <a16:creationId xmlns:a16="http://schemas.microsoft.com/office/drawing/2014/main" id="{C05E9517-60E5-FA4A-827A-A3F2C01FDA0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5BFFC6DA-7DB7-004C-8351-D577690CACF3}"/>
              </a:ext>
            </a:extLst>
          </p:cNvPr>
          <p:cNvSpPr>
            <a:spLocks noGrp="1"/>
          </p:cNvSpPr>
          <p:nvPr>
            <p:ph type="sldNum" sz="quarter" idx="12"/>
          </p:nvPr>
        </p:nvSpPr>
        <p:spPr>
          <a:xfrm>
            <a:off x="8610600" y="6356350"/>
            <a:ext cx="2743200" cy="365125"/>
          </a:xfrm>
          <a:prstGeom prst="rect">
            <a:avLst/>
          </a:prstGeom>
        </p:spPr>
        <p:txBody>
          <a:bodyPr/>
          <a:lstStyle/>
          <a:p>
            <a:fld id="{B4F7AA37-6138-A340-B070-06DC3BA1F8AB}" type="slidenum">
              <a:rPr lang="en-US" smtClean="0"/>
              <a:t>‹#›</a:t>
            </a:fld>
            <a:endParaRPr lang="en-US"/>
          </a:p>
        </p:txBody>
      </p:sp>
    </p:spTree>
    <p:extLst>
      <p:ext uri="{BB962C8B-B14F-4D97-AF65-F5344CB8AC3E}">
        <p14:creationId xmlns:p14="http://schemas.microsoft.com/office/powerpoint/2010/main" val="35011169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984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DA31F6-646C-0F4C-BD0B-BAD772CBC8A6}"/>
              </a:ext>
            </a:extLst>
          </p:cNvPr>
          <p:cNvSpPr>
            <a:spLocks noGrp="1"/>
          </p:cNvSpPr>
          <p:nvPr>
            <p:ph idx="1"/>
          </p:nvPr>
        </p:nvSpPr>
        <p:spPr>
          <a:xfrm>
            <a:off x="838200" y="1371600"/>
            <a:ext cx="10515600" cy="4805363"/>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31ADD589-3951-4D4A-914A-8658ADEF9DA7}"/>
              </a:ext>
            </a:extLst>
          </p:cNvPr>
          <p:cNvSpPr>
            <a:spLocks noGrp="1"/>
          </p:cNvSpPr>
          <p:nvPr>
            <p:ph type="title"/>
          </p:nvPr>
        </p:nvSpPr>
        <p:spPr>
          <a:xfrm>
            <a:off x="838200" y="365125"/>
            <a:ext cx="10515600" cy="792063"/>
          </a:xfrm>
        </p:spPr>
        <p:txBody>
          <a:bodyPr/>
          <a:lstStyle/>
          <a:p>
            <a:r>
              <a:rPr lang="en-US" dirty="0"/>
              <a:t>Click to edit Master title style</a:t>
            </a:r>
          </a:p>
        </p:txBody>
      </p:sp>
    </p:spTree>
    <p:extLst>
      <p:ext uri="{BB962C8B-B14F-4D97-AF65-F5344CB8AC3E}">
        <p14:creationId xmlns:p14="http://schemas.microsoft.com/office/powerpoint/2010/main" val="3821483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DA31F6-646C-0F4C-BD0B-BAD772CBC8A6}"/>
              </a:ext>
            </a:extLst>
          </p:cNvPr>
          <p:cNvSpPr>
            <a:spLocks noGrp="1"/>
          </p:cNvSpPr>
          <p:nvPr>
            <p:ph idx="1"/>
          </p:nvPr>
        </p:nvSpPr>
        <p:spPr>
          <a:xfrm>
            <a:off x="257174" y="271463"/>
            <a:ext cx="11677651" cy="6013237"/>
          </a:xfrm>
        </p:spPr>
        <p:txBody>
          <a:bodyPr/>
          <a:lstStyle>
            <a:lvl1pPr marL="0" indent="0">
              <a:lnSpc>
                <a:spcPct val="100000"/>
              </a:lnSpc>
              <a:buNone/>
              <a:defRPr/>
            </a:lvl1pPr>
            <a:lvl2pPr marL="457200" indent="0">
              <a:lnSpc>
                <a:spcPct val="100000"/>
              </a:lnSpc>
              <a:buNone/>
              <a:defRPr/>
            </a:lvl2pPr>
            <a:lvl3pPr marL="914400" indent="0">
              <a:lnSpc>
                <a:spcPct val="100000"/>
              </a:lnSpc>
              <a:buNone/>
              <a:defRPr/>
            </a:lvl3pPr>
            <a:lvl4pPr marL="1371600" indent="0">
              <a:lnSpc>
                <a:spcPct val="100000"/>
              </a:lnSpc>
              <a:buNone/>
              <a:defRPr/>
            </a:lvl4pPr>
            <a:lvl5pPr marL="1828800" indent="0">
              <a:lnSpc>
                <a:spcPct val="100000"/>
              </a:lnSpc>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90565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761C-22F7-5F44-954D-534355AB8F21}"/>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069FE8D6-CEF3-5B4B-B4A7-A04DFE080B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108EC42-2F94-9343-95EB-E67254D43B5F}"/>
              </a:ext>
            </a:extLst>
          </p:cNvPr>
          <p:cNvSpPr>
            <a:spLocks noGrp="1"/>
          </p:cNvSpPr>
          <p:nvPr>
            <p:ph type="dt" sz="half" idx="10"/>
          </p:nvPr>
        </p:nvSpPr>
        <p:spPr>
          <a:xfrm>
            <a:off x="838200" y="6356350"/>
            <a:ext cx="2743200" cy="365125"/>
          </a:xfrm>
          <a:prstGeom prst="rect">
            <a:avLst/>
          </a:prstGeom>
        </p:spPr>
        <p:txBody>
          <a:bodyPr/>
          <a:lstStyle/>
          <a:p>
            <a:fld id="{40AF2947-46E6-864D-BE0B-2B34BCD69C32}" type="datetimeFigureOut">
              <a:rPr lang="en-US" smtClean="0"/>
              <a:t>7/5/21</a:t>
            </a:fld>
            <a:endParaRPr lang="en-US"/>
          </a:p>
        </p:txBody>
      </p:sp>
      <p:sp>
        <p:nvSpPr>
          <p:cNvPr id="5" name="Footer Placeholder 4">
            <a:extLst>
              <a:ext uri="{FF2B5EF4-FFF2-40B4-BE49-F238E27FC236}">
                <a16:creationId xmlns:a16="http://schemas.microsoft.com/office/drawing/2014/main" id="{9D9DFE64-FE5D-434C-9DBE-ADFE77EFC81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D6F0003-152F-EF40-855A-7AA83A763A27}"/>
              </a:ext>
            </a:extLst>
          </p:cNvPr>
          <p:cNvSpPr>
            <a:spLocks noGrp="1"/>
          </p:cNvSpPr>
          <p:nvPr>
            <p:ph type="sldNum" sz="quarter" idx="12"/>
          </p:nvPr>
        </p:nvSpPr>
        <p:spPr>
          <a:xfrm>
            <a:off x="8610600" y="6356350"/>
            <a:ext cx="2743200" cy="365125"/>
          </a:xfrm>
          <a:prstGeom prst="rect">
            <a:avLst/>
          </a:prstGeom>
        </p:spPr>
        <p:txBody>
          <a:bodyPr/>
          <a:lstStyle/>
          <a:p>
            <a:fld id="{B4F7AA37-6138-A340-B070-06DC3BA1F8AB}" type="slidenum">
              <a:rPr lang="en-US" smtClean="0"/>
              <a:t>‹#›</a:t>
            </a:fld>
            <a:endParaRPr lang="en-US"/>
          </a:p>
        </p:txBody>
      </p:sp>
    </p:spTree>
    <p:extLst>
      <p:ext uri="{BB962C8B-B14F-4D97-AF65-F5344CB8AC3E}">
        <p14:creationId xmlns:p14="http://schemas.microsoft.com/office/powerpoint/2010/main" val="2829149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085719-A191-A74F-B3B4-80C2813746DF}"/>
              </a:ext>
            </a:extLst>
          </p:cNvPr>
          <p:cNvSpPr>
            <a:spLocks noGrp="1"/>
          </p:cNvSpPr>
          <p:nvPr>
            <p:ph type="dt" sz="half" idx="10"/>
          </p:nvPr>
        </p:nvSpPr>
        <p:spPr>
          <a:xfrm>
            <a:off x="838200" y="6356350"/>
            <a:ext cx="2743200" cy="365125"/>
          </a:xfrm>
          <a:prstGeom prst="rect">
            <a:avLst/>
          </a:prstGeom>
        </p:spPr>
        <p:txBody>
          <a:bodyPr/>
          <a:lstStyle/>
          <a:p>
            <a:fld id="{40AF2947-46E6-864D-BE0B-2B34BCD69C32}" type="datetimeFigureOut">
              <a:rPr lang="en-US" smtClean="0"/>
              <a:t>7/5/21</a:t>
            </a:fld>
            <a:endParaRPr lang="en-US"/>
          </a:p>
        </p:txBody>
      </p:sp>
      <p:sp>
        <p:nvSpPr>
          <p:cNvPr id="3" name="Footer Placeholder 2">
            <a:extLst>
              <a:ext uri="{FF2B5EF4-FFF2-40B4-BE49-F238E27FC236}">
                <a16:creationId xmlns:a16="http://schemas.microsoft.com/office/drawing/2014/main" id="{74EBC2F8-A3E4-3E46-98E4-B69230596B3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7ED1D2F-7667-1B47-A08A-304115A143AF}"/>
              </a:ext>
            </a:extLst>
          </p:cNvPr>
          <p:cNvSpPr>
            <a:spLocks noGrp="1"/>
          </p:cNvSpPr>
          <p:nvPr>
            <p:ph type="sldNum" sz="quarter" idx="12"/>
          </p:nvPr>
        </p:nvSpPr>
        <p:spPr>
          <a:xfrm>
            <a:off x="8610600" y="6356350"/>
            <a:ext cx="2743200" cy="365125"/>
          </a:xfrm>
          <a:prstGeom prst="rect">
            <a:avLst/>
          </a:prstGeom>
        </p:spPr>
        <p:txBody>
          <a:bodyPr/>
          <a:lstStyle/>
          <a:p>
            <a:fld id="{B4F7AA37-6138-A340-B070-06DC3BA1F8AB}" type="slidenum">
              <a:rPr lang="en-US" smtClean="0"/>
              <a:t>‹#›</a:t>
            </a:fld>
            <a:endParaRPr lang="en-US"/>
          </a:p>
        </p:txBody>
      </p:sp>
    </p:spTree>
    <p:extLst>
      <p:ext uri="{BB962C8B-B14F-4D97-AF65-F5344CB8AC3E}">
        <p14:creationId xmlns:p14="http://schemas.microsoft.com/office/powerpoint/2010/main" val="1865155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mp; Bullets">
    <p:spTree>
      <p:nvGrpSpPr>
        <p:cNvPr id="1" name=""/>
        <p:cNvGrpSpPr/>
        <p:nvPr/>
      </p:nvGrpSpPr>
      <p:grpSpPr>
        <a:xfrm>
          <a:off x="0" y="0"/>
          <a:ext cx="0" cy="0"/>
          <a:chOff x="0" y="0"/>
          <a:chExt cx="0" cy="0"/>
        </a:xfrm>
      </p:grpSpPr>
      <p:sp>
        <p:nvSpPr>
          <p:cNvPr id="154" name="Title Text"/>
          <p:cNvSpPr txBox="1">
            <a:spLocks noGrp="1"/>
          </p:cNvSpPr>
          <p:nvPr>
            <p:ph type="title"/>
          </p:nvPr>
        </p:nvSpPr>
        <p:spPr>
          <a:prstGeom prst="rect">
            <a:avLst/>
          </a:prstGeom>
        </p:spPr>
        <p:txBody>
          <a:bodyPr/>
          <a:lstStyle/>
          <a:p>
            <a:r>
              <a:rPr dirty="0"/>
              <a:t>Title Text</a:t>
            </a:r>
          </a:p>
        </p:txBody>
      </p:sp>
      <p:sp>
        <p:nvSpPr>
          <p:cNvPr id="155" name="Body Level One…"/>
          <p:cNvSpPr txBox="1">
            <a:spLocks noGrp="1"/>
          </p:cNvSpPr>
          <p:nvPr>
            <p:ph type="body" idx="1"/>
          </p:nvPr>
        </p:nvSpPr>
        <p:spPr>
          <a:prstGeom prst="rect">
            <a:avLst/>
          </a:prstGeom>
        </p:spPr>
        <p:txBody>
          <a:bodyPr/>
          <a:lstStyle>
            <a:lvl1pPr marL="0" indent="0">
              <a:lnSpc>
                <a:spcPct val="100000"/>
              </a:lnSpc>
              <a:buSzTx/>
              <a:buFontTx/>
              <a:buNone/>
              <a:defRPr>
                <a:latin typeface="Microsoft YaHei UI" panose="020B0503020204020204" pitchFamily="34" charset="-122"/>
                <a:ea typeface="Microsoft YaHei UI" panose="020B0503020204020204" pitchFamily="34" charset="-122"/>
                <a:cs typeface="Microsoft YaHei UI" panose="020B0503020204020204" pitchFamily="34" charset="-122"/>
                <a:sym typeface="SIL-Hei-Med-Jian"/>
              </a:defRPr>
            </a:lvl1pPr>
            <a:lvl2pPr marL="0" indent="171450">
              <a:lnSpc>
                <a:spcPct val="100000"/>
              </a:lnSpc>
              <a:buSzTx/>
              <a:buFontTx/>
              <a:buNone/>
              <a:defRPr>
                <a:latin typeface="Microsoft YaHei UI" panose="020B0503020204020204" pitchFamily="34" charset="-122"/>
                <a:ea typeface="Microsoft YaHei UI" panose="020B0503020204020204" pitchFamily="34" charset="-122"/>
                <a:cs typeface="Microsoft YaHei UI" panose="020B0503020204020204" pitchFamily="34" charset="-122"/>
                <a:sym typeface="SIL-Hei-Med-Jian"/>
              </a:defRPr>
            </a:lvl2pPr>
            <a:lvl3pPr marL="0" indent="342900">
              <a:lnSpc>
                <a:spcPct val="100000"/>
              </a:lnSpc>
              <a:buSzTx/>
              <a:buFontTx/>
              <a:buNone/>
              <a:defRPr>
                <a:latin typeface="Microsoft YaHei UI" panose="020B0503020204020204" pitchFamily="34" charset="-122"/>
                <a:ea typeface="Microsoft YaHei UI" panose="020B0503020204020204" pitchFamily="34" charset="-122"/>
                <a:cs typeface="Microsoft YaHei UI" panose="020B0503020204020204" pitchFamily="34" charset="-122"/>
                <a:sym typeface="SIL-Hei-Med-Jian"/>
              </a:defRPr>
            </a:lvl3pPr>
            <a:lvl4pPr marL="0" indent="514350">
              <a:lnSpc>
                <a:spcPct val="100000"/>
              </a:lnSpc>
              <a:buSzTx/>
              <a:buFontTx/>
              <a:buNone/>
              <a:defRPr>
                <a:latin typeface="Microsoft YaHei UI" panose="020B0503020204020204" pitchFamily="34" charset="-122"/>
                <a:ea typeface="Microsoft YaHei UI" panose="020B0503020204020204" pitchFamily="34" charset="-122"/>
                <a:cs typeface="Microsoft YaHei UI" panose="020B0503020204020204" pitchFamily="34" charset="-122"/>
                <a:sym typeface="SIL-Hei-Med-Jian"/>
              </a:defRPr>
            </a:lvl4pPr>
            <a:lvl5pPr marL="0" indent="685800">
              <a:lnSpc>
                <a:spcPct val="100000"/>
              </a:lnSpc>
              <a:buSzTx/>
              <a:buFontTx/>
              <a:buNone/>
              <a:defRPr>
                <a:latin typeface="Microsoft YaHei UI" panose="020B0503020204020204" pitchFamily="34" charset="-122"/>
                <a:ea typeface="Microsoft YaHei UI" panose="020B0503020204020204" pitchFamily="34" charset="-122"/>
                <a:cs typeface="Microsoft YaHei UI" panose="020B0503020204020204" pitchFamily="34" charset="-122"/>
                <a:sym typeface="SIL-Hei-Med-Jian"/>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extLst>
      <p:ext uri="{BB962C8B-B14F-4D97-AF65-F5344CB8AC3E}">
        <p14:creationId xmlns:p14="http://schemas.microsoft.com/office/powerpoint/2010/main" val="2072647299"/>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974" name="幻灯片编号"/>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726838447"/>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图片 29">
            <a:extLst>
              <a:ext uri="{FF2B5EF4-FFF2-40B4-BE49-F238E27FC236}">
                <a16:creationId xmlns:a16="http://schemas.microsoft.com/office/drawing/2014/main" id="{E510B2CE-149A-C54C-9526-91972F5744F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矩形 30">
            <a:extLst>
              <a:ext uri="{FF2B5EF4-FFF2-40B4-BE49-F238E27FC236}">
                <a16:creationId xmlns:a16="http://schemas.microsoft.com/office/drawing/2014/main" id="{183A2064-BAB0-9746-9DDD-22729EC84D98}"/>
              </a:ext>
            </a:extLst>
          </p:cNvPr>
          <p:cNvSpPr/>
          <p:nvPr userDrawn="1"/>
        </p:nvSpPr>
        <p:spPr bwMode="auto">
          <a:xfrm>
            <a:off x="0" y="0"/>
            <a:ext cx="12192000" cy="789709"/>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tx1"/>
              </a:solidFill>
              <a:effectLst/>
              <a:latin typeface="Calibri" pitchFamily="34" charset="0"/>
              <a:ea typeface="宋体" pitchFamily="2" charset="-122"/>
            </a:endParaRPr>
          </a:p>
        </p:txBody>
      </p:sp>
      <p:pic>
        <p:nvPicPr>
          <p:cNvPr id="6" name="图片 35">
            <a:extLst>
              <a:ext uri="{FF2B5EF4-FFF2-40B4-BE49-F238E27FC236}">
                <a16:creationId xmlns:a16="http://schemas.microsoft.com/office/drawing/2014/main" id="{95B0E6D5-68B1-E540-9B79-03E617E4A4CF}"/>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2774" y="6311444"/>
            <a:ext cx="2258966" cy="317758"/>
          </a:xfrm>
          <a:prstGeom prst="rect">
            <a:avLst/>
          </a:prstGeom>
        </p:spPr>
      </p:pic>
      <p:pic>
        <p:nvPicPr>
          <p:cNvPr id="7" name="图片 4">
            <a:extLst>
              <a:ext uri="{FF2B5EF4-FFF2-40B4-BE49-F238E27FC236}">
                <a16:creationId xmlns:a16="http://schemas.microsoft.com/office/drawing/2014/main" id="{B66F0CB1-0A34-0C4E-9487-291220ADA147}"/>
              </a:ext>
            </a:extLst>
          </p:cNvPr>
          <p:cNvPicPr>
            <a:picLocks noChangeAspect="1"/>
          </p:cNvPicPr>
          <p:nvPr userDrawn="1"/>
        </p:nvPicPr>
        <p:blipFill rotWithShape="1">
          <a:blip r:embed="rId4" cstate="print">
            <a:extLst>
              <a:ext uri="{28A0092B-C50C-407E-A947-70E740481C1C}">
                <a14:useLocalDpi xmlns:a14="http://schemas.microsoft.com/office/drawing/2010/main"/>
              </a:ext>
            </a:extLst>
          </a:blip>
          <a:srcRect r="51528" b="-26053"/>
          <a:stretch/>
        </p:blipFill>
        <p:spPr>
          <a:xfrm>
            <a:off x="396089" y="146843"/>
            <a:ext cx="1444904" cy="642866"/>
          </a:xfrm>
          <a:prstGeom prst="rect">
            <a:avLst/>
          </a:prstGeom>
        </p:spPr>
      </p:pic>
      <p:pic>
        <p:nvPicPr>
          <p:cNvPr id="8" name="图片 2">
            <a:extLst>
              <a:ext uri="{FF2B5EF4-FFF2-40B4-BE49-F238E27FC236}">
                <a16:creationId xmlns:a16="http://schemas.microsoft.com/office/drawing/2014/main" id="{A487463C-CA9C-F44D-8E5A-053CCDAD1863}"/>
              </a:ext>
            </a:extLst>
          </p:cNvPr>
          <p:cNvPicPr>
            <a:picLocks noChangeAspect="1"/>
          </p:cNvPicPr>
          <p:nvPr userDrawn="1"/>
        </p:nvPicPr>
        <p:blipFill rotWithShape="1">
          <a:blip r:embed="rId5" cstate="print">
            <a:extLst>
              <a:ext uri="{28A0092B-C50C-407E-A947-70E740481C1C}">
                <a14:useLocalDpi xmlns:a14="http://schemas.microsoft.com/office/drawing/2010/main"/>
              </a:ext>
            </a:extLst>
          </a:blip>
          <a:srcRect/>
          <a:stretch/>
        </p:blipFill>
        <p:spPr>
          <a:xfrm>
            <a:off x="8425972" y="2732313"/>
            <a:ext cx="3766028" cy="4125688"/>
          </a:xfrm>
          <a:prstGeom prst="rect">
            <a:avLst/>
          </a:prstGeom>
        </p:spPr>
      </p:pic>
      <p:sp>
        <p:nvSpPr>
          <p:cNvPr id="2" name="Title 1">
            <a:extLst>
              <a:ext uri="{FF2B5EF4-FFF2-40B4-BE49-F238E27FC236}">
                <a16:creationId xmlns:a16="http://schemas.microsoft.com/office/drawing/2014/main" id="{13C2D555-79CB-4844-9B39-D8B450AA9AFA}"/>
              </a:ext>
            </a:extLst>
          </p:cNvPr>
          <p:cNvSpPr>
            <a:spLocks noGrp="1"/>
          </p:cNvSpPr>
          <p:nvPr>
            <p:ph type="ctrTitle"/>
          </p:nvPr>
        </p:nvSpPr>
        <p:spPr>
          <a:xfrm>
            <a:off x="1524000" y="1122363"/>
            <a:ext cx="9144000" cy="2387600"/>
          </a:xfrm>
          <a:prstGeom prst="rect">
            <a:avLst/>
          </a:prstGeom>
        </p:spPr>
        <p:txBody>
          <a:bodyPr anchor="b"/>
          <a:lstStyle>
            <a:lvl1pPr algn="ctr">
              <a:defRPr sz="600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B6A26AD6-F33D-FA41-92B2-CC77C27A69D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140450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4" name="图片 7">
            <a:extLst>
              <a:ext uri="{FF2B5EF4-FFF2-40B4-BE49-F238E27FC236}">
                <a16:creationId xmlns:a16="http://schemas.microsoft.com/office/drawing/2014/main" id="{E599B86B-9776-B44F-AAD1-457C9C4F747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80644" b="-327"/>
          <a:stretch/>
        </p:blipFill>
        <p:spPr bwMode="auto">
          <a:xfrm>
            <a:off x="0" y="0"/>
            <a:ext cx="12192000" cy="12679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Content Placeholder 2">
            <a:extLst>
              <a:ext uri="{FF2B5EF4-FFF2-40B4-BE49-F238E27FC236}">
                <a16:creationId xmlns:a16="http://schemas.microsoft.com/office/drawing/2014/main" id="{48A9D078-16EF-284F-9F46-F1B4DDB1A775}"/>
              </a:ext>
            </a:extLst>
          </p:cNvPr>
          <p:cNvSpPr>
            <a:spLocks noGrp="1"/>
          </p:cNvSpPr>
          <p:nvPr>
            <p:ph idx="1"/>
          </p:nvPr>
        </p:nvSpPr>
        <p:spPr>
          <a:xfrm>
            <a:off x="405000" y="1522313"/>
            <a:ext cx="11381999" cy="5104674"/>
          </a:xfrm>
          <a:prstGeom prst="rect">
            <a:avLst/>
          </a:prstGeo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8AD33FE0-D110-0945-860B-7CA2F96243B7}"/>
              </a:ext>
            </a:extLst>
          </p:cNvPr>
          <p:cNvSpPr>
            <a:spLocks noGrp="1"/>
          </p:cNvSpPr>
          <p:nvPr>
            <p:ph idx="10"/>
          </p:nvPr>
        </p:nvSpPr>
        <p:spPr>
          <a:xfrm>
            <a:off x="404999" y="326921"/>
            <a:ext cx="11381999" cy="614125"/>
          </a:xfrm>
          <a:prstGeom prst="rect">
            <a:avLst/>
          </a:prstGeom>
        </p:spPr>
        <p:txBody>
          <a:bodyPr/>
          <a:lstStyle>
            <a:lvl1pPr marL="0" indent="0">
              <a:lnSpc>
                <a:spcPct val="100000"/>
              </a:lnSpc>
              <a:spcBef>
                <a:spcPts val="0"/>
              </a:spcBef>
              <a:buNone/>
              <a:defRPr sz="3600" b="1">
                <a:solidFill>
                  <a:schemeClr val="bg1"/>
                </a:solidFill>
                <a:latin typeface="Arial" panose="020B0604020202020204" pitchFamily="34" charset="0"/>
                <a:ea typeface="Microsoft YaHei" panose="020B0503020204020204" pitchFamily="34" charset="-122"/>
                <a:cs typeface="Arial" panose="020B0604020202020204" pitchFamily="34" charset="0"/>
              </a:defRPr>
            </a:lvl1pPr>
            <a:lvl2pPr marL="457200" indent="0">
              <a:lnSpc>
                <a:spcPct val="100000"/>
              </a:lnSpc>
              <a:buNone/>
              <a:defRPr/>
            </a:lvl2pPr>
            <a:lvl3pPr>
              <a:lnSpc>
                <a:spcPct val="100000"/>
              </a:lnSpc>
              <a:defRPr/>
            </a:lvl3pPr>
            <a:lvl4pPr>
              <a:lnSpc>
                <a:spcPct val="100000"/>
              </a:lnSpc>
              <a:defRPr/>
            </a:lvl4pPr>
            <a:lvl5pPr>
              <a:lnSpc>
                <a:spcPct val="100000"/>
              </a:lnSpc>
              <a:defRPr/>
            </a:lvl5pPr>
          </a:lstStyle>
          <a:p>
            <a:pPr lvl="0"/>
            <a:r>
              <a:rPr lang="en-US" dirty="0"/>
              <a:t>Click to edit Master text style</a:t>
            </a:r>
          </a:p>
        </p:txBody>
      </p:sp>
    </p:spTree>
    <p:extLst>
      <p:ext uri="{BB962C8B-B14F-4D97-AF65-F5344CB8AC3E}">
        <p14:creationId xmlns:p14="http://schemas.microsoft.com/office/powerpoint/2010/main" val="4749688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image" Target="../media/image2.png"/><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image" Target="../media/image1.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theme" Target="../theme/theme2.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257A14-BE84-BE41-86DB-29C9530F53BC}"/>
              </a:ext>
            </a:extLst>
          </p:cNvPr>
          <p:cNvSpPr>
            <a:spLocks noGrp="1"/>
          </p:cNvSpPr>
          <p:nvPr>
            <p:ph type="title"/>
          </p:nvPr>
        </p:nvSpPr>
        <p:spPr>
          <a:xfrm>
            <a:off x="838200" y="365125"/>
            <a:ext cx="10515600" cy="792063"/>
          </a:xfrm>
          <a:prstGeom prst="rect">
            <a:avLst/>
          </a:prstGeom>
        </p:spPr>
        <p:txBody>
          <a:bodyPr vert="horz" lIns="91440" tIns="45720" rIns="91440" bIns="45720" rtlCol="0" anchor="ctr">
            <a:normAutofit/>
          </a:bodyPr>
          <a:lstStyle/>
          <a:p>
            <a:endParaRPr lang="en-US" dirty="0"/>
          </a:p>
        </p:txBody>
      </p:sp>
      <p:sp>
        <p:nvSpPr>
          <p:cNvPr id="3" name="Text Placeholder 2">
            <a:extLst>
              <a:ext uri="{FF2B5EF4-FFF2-40B4-BE49-F238E27FC236}">
                <a16:creationId xmlns:a16="http://schemas.microsoft.com/office/drawing/2014/main" id="{D2F8BFE3-F508-C744-8F09-5CEEC91A82CF}"/>
              </a:ext>
            </a:extLst>
          </p:cNvPr>
          <p:cNvSpPr>
            <a:spLocks noGrp="1"/>
          </p:cNvSpPr>
          <p:nvPr>
            <p:ph type="body" idx="1"/>
          </p:nvPr>
        </p:nvSpPr>
        <p:spPr>
          <a:xfrm>
            <a:off x="838200" y="1260088"/>
            <a:ext cx="10515600" cy="491687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图片 2">
            <a:extLst>
              <a:ext uri="{FF2B5EF4-FFF2-40B4-BE49-F238E27FC236}">
                <a16:creationId xmlns:a16="http://schemas.microsoft.com/office/drawing/2014/main" id="{3902112D-D28A-A345-8804-CBE589162804}"/>
              </a:ext>
            </a:extLst>
          </p:cNvPr>
          <p:cNvPicPr>
            <a:picLocks noChangeAspect="1"/>
          </p:cNvPicPr>
          <p:nvPr userDrawn="1"/>
        </p:nvPicPr>
        <p:blipFill>
          <a:blip r:embed="rId9" cstate="print">
            <a:alphaModFix amt="50000"/>
            <a:extLst>
              <a:ext uri="{28A0092B-C50C-407E-A947-70E740481C1C}">
                <a14:useLocalDpi xmlns:a14="http://schemas.microsoft.com/office/drawing/2010/main"/>
              </a:ext>
            </a:extLst>
          </a:blip>
          <a:stretch>
            <a:fillRect/>
          </a:stretch>
        </p:blipFill>
        <p:spPr>
          <a:xfrm>
            <a:off x="2709" y="23150"/>
            <a:ext cx="12189291" cy="6858000"/>
          </a:xfrm>
          <a:prstGeom prst="rect">
            <a:avLst/>
          </a:prstGeom>
        </p:spPr>
      </p:pic>
      <p:pic>
        <p:nvPicPr>
          <p:cNvPr id="6" name="图片 8">
            <a:extLst>
              <a:ext uri="{FF2B5EF4-FFF2-40B4-BE49-F238E27FC236}">
                <a16:creationId xmlns:a16="http://schemas.microsoft.com/office/drawing/2014/main" id="{F21327F6-366B-134A-84F7-21C978329E63}"/>
              </a:ext>
            </a:extLst>
          </p:cNvPr>
          <p:cNvPicPr>
            <a:picLocks noChangeAspect="1"/>
          </p:cNvPicPr>
          <p:nvPr userDrawn="1"/>
        </p:nvPicPr>
        <p:blipFill>
          <a:blip r:embed="rId10" cstate="print">
            <a:alphaModFix amt="50000"/>
            <a:extLst>
              <a:ext uri="{28A0092B-C50C-407E-A947-70E740481C1C}">
                <a14:useLocalDpi xmlns:a14="http://schemas.microsoft.com/office/drawing/2010/main"/>
              </a:ext>
            </a:extLst>
          </a:blip>
          <a:stretch>
            <a:fillRect/>
          </a:stretch>
        </p:blipFill>
        <p:spPr>
          <a:xfrm>
            <a:off x="846816" y="6474568"/>
            <a:ext cx="1710680" cy="240786"/>
          </a:xfrm>
          <a:prstGeom prst="rect">
            <a:avLst/>
          </a:prstGeom>
        </p:spPr>
      </p:pic>
      <p:pic>
        <p:nvPicPr>
          <p:cNvPr id="8" name="图片 4">
            <a:extLst>
              <a:ext uri="{FF2B5EF4-FFF2-40B4-BE49-F238E27FC236}">
                <a16:creationId xmlns:a16="http://schemas.microsoft.com/office/drawing/2014/main" id="{4C7AE39E-718D-484F-8F8A-D3A840342580}"/>
              </a:ext>
            </a:extLst>
          </p:cNvPr>
          <p:cNvPicPr>
            <a:picLocks noChangeAspect="1"/>
          </p:cNvPicPr>
          <p:nvPr userDrawn="1"/>
        </p:nvPicPr>
        <p:blipFill>
          <a:blip r:embed="rId11">
            <a:alphaModFix amt="50000"/>
            <a:extLst>
              <a:ext uri="{28A0092B-C50C-407E-A947-70E740481C1C}">
                <a14:useLocalDpi xmlns:a14="http://schemas.microsoft.com/office/drawing/2010/main" val="0"/>
              </a:ext>
            </a:extLst>
          </a:blip>
          <a:stretch>
            <a:fillRect/>
          </a:stretch>
        </p:blipFill>
        <p:spPr>
          <a:xfrm>
            <a:off x="9584849" y="6315863"/>
            <a:ext cx="2604442" cy="645901"/>
          </a:xfrm>
          <a:prstGeom prst="rect">
            <a:avLst/>
          </a:prstGeom>
        </p:spPr>
      </p:pic>
    </p:spTree>
    <p:extLst>
      <p:ext uri="{BB962C8B-B14F-4D97-AF65-F5344CB8AC3E}">
        <p14:creationId xmlns:p14="http://schemas.microsoft.com/office/powerpoint/2010/main" val="39213152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9" r:id="rId7"/>
  </p:sldLayoutIdLst>
  <p:txStyles>
    <p:titleStyle>
      <a:lvl1pPr algn="l" defTabSz="914400" rtl="0" eaLnBrk="1" latinLnBrk="0" hangingPunct="1">
        <a:lnSpc>
          <a:spcPct val="90000"/>
        </a:lnSpc>
        <a:spcBef>
          <a:spcPct val="0"/>
        </a:spcBef>
        <a:buNone/>
        <a:defRPr sz="4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 name="图片 2">
            <a:extLst>
              <a:ext uri="{FF2B5EF4-FFF2-40B4-BE49-F238E27FC236}">
                <a16:creationId xmlns:a16="http://schemas.microsoft.com/office/drawing/2014/main" id="{2C36FF74-FD9D-3242-BC65-3279640DE286}"/>
              </a:ext>
            </a:extLst>
          </p:cNvPr>
          <p:cNvPicPr>
            <a:picLocks noChangeAspect="1"/>
          </p:cNvPicPr>
          <p:nvPr userDrawn="1"/>
        </p:nvPicPr>
        <p:blipFill>
          <a:blip r:embed="rId12" cstate="print">
            <a:alphaModFix amt="70000"/>
            <a:extLst>
              <a:ext uri="{28A0092B-C50C-407E-A947-70E740481C1C}">
                <a14:useLocalDpi xmlns:a14="http://schemas.microsoft.com/office/drawing/2010/main"/>
              </a:ext>
            </a:extLst>
          </a:blip>
          <a:stretch>
            <a:fillRect/>
          </a:stretch>
        </p:blipFill>
        <p:spPr>
          <a:xfrm>
            <a:off x="2709" y="23150"/>
            <a:ext cx="12189291" cy="6858000"/>
          </a:xfrm>
          <a:prstGeom prst="rect">
            <a:avLst/>
          </a:prstGeom>
        </p:spPr>
      </p:pic>
      <p:pic>
        <p:nvPicPr>
          <p:cNvPr id="6" name="图片 8">
            <a:extLst>
              <a:ext uri="{FF2B5EF4-FFF2-40B4-BE49-F238E27FC236}">
                <a16:creationId xmlns:a16="http://schemas.microsoft.com/office/drawing/2014/main" id="{B55B6997-1320-2246-ADCF-B387744D6B74}"/>
              </a:ext>
            </a:extLst>
          </p:cNvPr>
          <p:cNvPicPr>
            <a:picLocks noChangeAspect="1"/>
          </p:cNvPicPr>
          <p:nvPr userDrawn="1"/>
        </p:nvPicPr>
        <p:blipFill>
          <a:blip r:embed="rId13" cstate="print">
            <a:alphaModFix amt="70000"/>
            <a:extLst>
              <a:ext uri="{28A0092B-C50C-407E-A947-70E740481C1C}">
                <a14:useLocalDpi xmlns:a14="http://schemas.microsoft.com/office/drawing/2010/main"/>
              </a:ext>
            </a:extLst>
          </a:blip>
          <a:stretch>
            <a:fillRect/>
          </a:stretch>
        </p:blipFill>
        <p:spPr>
          <a:xfrm>
            <a:off x="846816" y="6474568"/>
            <a:ext cx="1710680" cy="240786"/>
          </a:xfrm>
          <a:prstGeom prst="rect">
            <a:avLst/>
          </a:prstGeom>
        </p:spPr>
      </p:pic>
      <p:pic>
        <p:nvPicPr>
          <p:cNvPr id="8" name="图片 4">
            <a:extLst>
              <a:ext uri="{FF2B5EF4-FFF2-40B4-BE49-F238E27FC236}">
                <a16:creationId xmlns:a16="http://schemas.microsoft.com/office/drawing/2014/main" id="{DFFDFE58-74AF-684E-8F50-0FFD9F40CDEE}"/>
              </a:ext>
            </a:extLst>
          </p:cNvPr>
          <p:cNvPicPr>
            <a:picLocks noChangeAspect="1"/>
          </p:cNvPicPr>
          <p:nvPr userDrawn="1"/>
        </p:nvPicPr>
        <p:blipFill>
          <a:blip r:embed="rId14">
            <a:alphaModFix amt="70000"/>
            <a:extLst>
              <a:ext uri="{28A0092B-C50C-407E-A947-70E740481C1C}">
                <a14:useLocalDpi xmlns:a14="http://schemas.microsoft.com/office/drawing/2010/main" val="0"/>
              </a:ext>
            </a:extLst>
          </a:blip>
          <a:stretch>
            <a:fillRect/>
          </a:stretch>
        </p:blipFill>
        <p:spPr>
          <a:xfrm>
            <a:off x="9584849" y="6315863"/>
            <a:ext cx="2604442" cy="645901"/>
          </a:xfrm>
          <a:prstGeom prst="rect">
            <a:avLst/>
          </a:prstGeom>
        </p:spPr>
      </p:pic>
    </p:spTree>
    <p:extLst>
      <p:ext uri="{BB962C8B-B14F-4D97-AF65-F5344CB8AC3E}">
        <p14:creationId xmlns:p14="http://schemas.microsoft.com/office/powerpoint/2010/main" val="2900402006"/>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Lst>
  <p:txStyles>
    <p:titleStyle>
      <a:lvl1pPr algn="l" defTabSz="914400" rtl="0" eaLnBrk="1" latinLnBrk="0" hangingPunct="1">
        <a:lnSpc>
          <a:spcPct val="90000"/>
        </a:lnSpc>
        <a:spcBef>
          <a:spcPct val="0"/>
        </a:spcBef>
        <a:buNone/>
        <a:defRPr sz="4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9D067E-A6D4-FC4D-908C-90A1BB87A4D3}"/>
              </a:ext>
            </a:extLst>
          </p:cNvPr>
          <p:cNvSpPr>
            <a:spLocks noGrp="1"/>
          </p:cNvSpPr>
          <p:nvPr>
            <p:ph type="ctrTitle"/>
          </p:nvPr>
        </p:nvSpPr>
        <p:spPr/>
        <p:txBody>
          <a:bodyPr/>
          <a:lstStyle/>
          <a:p>
            <a:r>
              <a:rPr lang="en-CN" b="1" dirty="0"/>
              <a:t>TOEFL</a:t>
            </a:r>
            <a:r>
              <a:rPr lang="zh-CN" altLang="en-US" b="1" dirty="0"/>
              <a:t> </a:t>
            </a:r>
            <a:r>
              <a:rPr lang="en-US" altLang="zh-CN" b="1" dirty="0"/>
              <a:t>Reading</a:t>
            </a:r>
            <a:r>
              <a:rPr lang="zh-CN" altLang="en-US" b="1" dirty="0"/>
              <a:t> </a:t>
            </a:r>
            <a:r>
              <a:rPr lang="en-US" altLang="zh-CN" b="1" dirty="0"/>
              <a:t>Enhancement</a:t>
            </a:r>
            <a:endParaRPr lang="en-CN" b="1" dirty="0"/>
          </a:p>
        </p:txBody>
      </p:sp>
      <p:sp>
        <p:nvSpPr>
          <p:cNvPr id="5" name="Subtitle 4">
            <a:extLst>
              <a:ext uri="{FF2B5EF4-FFF2-40B4-BE49-F238E27FC236}">
                <a16:creationId xmlns:a16="http://schemas.microsoft.com/office/drawing/2014/main" id="{526A7837-7F17-A349-8F0F-A18E317C793C}"/>
              </a:ext>
            </a:extLst>
          </p:cNvPr>
          <p:cNvSpPr>
            <a:spLocks noGrp="1"/>
          </p:cNvSpPr>
          <p:nvPr>
            <p:ph type="subTitle" idx="1"/>
          </p:nvPr>
        </p:nvSpPr>
        <p:spPr/>
        <p:txBody>
          <a:bodyPr/>
          <a:lstStyle/>
          <a:p>
            <a:endParaRPr lang="en-CN" dirty="0"/>
          </a:p>
          <a:p>
            <a:r>
              <a:rPr lang="en-CN" dirty="0"/>
              <a:t>上海新东方国际教育培训中心</a:t>
            </a:r>
          </a:p>
          <a:p>
            <a:r>
              <a:rPr lang="en-CN" dirty="0"/>
              <a:t>黄一鸣</a:t>
            </a:r>
          </a:p>
        </p:txBody>
      </p:sp>
    </p:spTree>
    <p:extLst>
      <p:ext uri="{BB962C8B-B14F-4D97-AF65-F5344CB8AC3E}">
        <p14:creationId xmlns:p14="http://schemas.microsoft.com/office/powerpoint/2010/main" val="490469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1741A1A-F501-B94B-9E28-9806B978F9E8}"/>
              </a:ext>
            </a:extLst>
          </p:cNvPr>
          <p:cNvGraphicFramePr>
            <a:graphicFrameLocks noGrp="1"/>
          </p:cNvGraphicFramePr>
          <p:nvPr>
            <p:ph idx="1"/>
          </p:nvPr>
        </p:nvGraphicFramePr>
        <p:xfrm>
          <a:off x="838200" y="1294549"/>
          <a:ext cx="10515600" cy="5198326"/>
        </p:xfrm>
        <a:graphic>
          <a:graphicData uri="http://schemas.openxmlformats.org/drawingml/2006/table">
            <a:tbl>
              <a:tblPr firstRow="1" bandRow="1">
                <a:tableStyleId>{93296810-A885-4BE3-A3E7-6D5BEEA58F35}</a:tableStyleId>
              </a:tblPr>
              <a:tblGrid>
                <a:gridCol w="2103120">
                  <a:extLst>
                    <a:ext uri="{9D8B030D-6E8A-4147-A177-3AD203B41FA5}">
                      <a16:colId xmlns:a16="http://schemas.microsoft.com/office/drawing/2014/main" val="3874822776"/>
                    </a:ext>
                  </a:extLst>
                </a:gridCol>
                <a:gridCol w="2103120">
                  <a:extLst>
                    <a:ext uri="{9D8B030D-6E8A-4147-A177-3AD203B41FA5}">
                      <a16:colId xmlns:a16="http://schemas.microsoft.com/office/drawing/2014/main" val="3654978395"/>
                    </a:ext>
                  </a:extLst>
                </a:gridCol>
                <a:gridCol w="2103120">
                  <a:extLst>
                    <a:ext uri="{9D8B030D-6E8A-4147-A177-3AD203B41FA5}">
                      <a16:colId xmlns:a16="http://schemas.microsoft.com/office/drawing/2014/main" val="974646814"/>
                    </a:ext>
                  </a:extLst>
                </a:gridCol>
                <a:gridCol w="2103120">
                  <a:extLst>
                    <a:ext uri="{9D8B030D-6E8A-4147-A177-3AD203B41FA5}">
                      <a16:colId xmlns:a16="http://schemas.microsoft.com/office/drawing/2014/main" val="1108207943"/>
                    </a:ext>
                  </a:extLst>
                </a:gridCol>
                <a:gridCol w="2103120">
                  <a:extLst>
                    <a:ext uri="{9D8B030D-6E8A-4147-A177-3AD203B41FA5}">
                      <a16:colId xmlns:a16="http://schemas.microsoft.com/office/drawing/2014/main" val="3863078937"/>
                    </a:ext>
                  </a:extLst>
                </a:gridCol>
              </a:tblGrid>
              <a:tr h="742618">
                <a:tc>
                  <a:txBody>
                    <a:bodyPr/>
                    <a:lstStyle/>
                    <a:p>
                      <a:pPr algn="ctr"/>
                      <a:r>
                        <a:rPr lang="en-CN" sz="2400" dirty="0">
                          <a:latin typeface="Microsoft YaHei UI" panose="020B0503020204020204" pitchFamily="34" charset="-122"/>
                          <a:ea typeface="Microsoft YaHei UI" panose="020B0503020204020204" pitchFamily="34" charset="-122"/>
                        </a:rPr>
                        <a:t>总分</a:t>
                      </a:r>
                    </a:p>
                  </a:txBody>
                  <a:tcPr anchor="ctr"/>
                </a:tc>
                <a:tc>
                  <a:txBody>
                    <a:bodyPr/>
                    <a:lstStyle/>
                    <a:p>
                      <a:pPr algn="ctr"/>
                      <a:r>
                        <a:rPr lang="en-CN" sz="2400" dirty="0">
                          <a:latin typeface="Microsoft YaHei UI" panose="020B0503020204020204" pitchFamily="34" charset="-122"/>
                          <a:ea typeface="Microsoft YaHei UI" panose="020B0503020204020204" pitchFamily="34" charset="-122"/>
                        </a:rPr>
                        <a:t>阅读</a:t>
                      </a:r>
                    </a:p>
                  </a:txBody>
                  <a:tcPr anchor="ctr"/>
                </a:tc>
                <a:tc>
                  <a:txBody>
                    <a:bodyPr/>
                    <a:lstStyle/>
                    <a:p>
                      <a:pPr algn="ctr"/>
                      <a:r>
                        <a:rPr lang="en-CN" sz="2400" dirty="0">
                          <a:latin typeface="Microsoft YaHei UI" panose="020B0503020204020204" pitchFamily="34" charset="-122"/>
                          <a:ea typeface="Microsoft YaHei UI" panose="020B0503020204020204" pitchFamily="34" charset="-122"/>
                        </a:rPr>
                        <a:t>听力</a:t>
                      </a:r>
                    </a:p>
                  </a:txBody>
                  <a:tcPr anchor="ctr"/>
                </a:tc>
                <a:tc>
                  <a:txBody>
                    <a:bodyPr/>
                    <a:lstStyle/>
                    <a:p>
                      <a:pPr algn="ctr"/>
                      <a:r>
                        <a:rPr lang="en-CN" sz="2400" dirty="0">
                          <a:latin typeface="Microsoft YaHei UI" panose="020B0503020204020204" pitchFamily="34" charset="-122"/>
                          <a:ea typeface="Microsoft YaHei UI" panose="020B0503020204020204" pitchFamily="34" charset="-122"/>
                        </a:rPr>
                        <a:t>口语</a:t>
                      </a:r>
                    </a:p>
                  </a:txBody>
                  <a:tcPr anchor="ctr"/>
                </a:tc>
                <a:tc>
                  <a:txBody>
                    <a:bodyPr/>
                    <a:lstStyle/>
                    <a:p>
                      <a:pPr algn="ctr"/>
                      <a:r>
                        <a:rPr lang="en-CN" sz="2400" dirty="0">
                          <a:latin typeface="Microsoft YaHei UI" panose="020B0503020204020204" pitchFamily="34" charset="-122"/>
                          <a:ea typeface="Microsoft YaHei UI" panose="020B0503020204020204" pitchFamily="34" charset="-122"/>
                        </a:rPr>
                        <a:t>写作</a:t>
                      </a:r>
                    </a:p>
                  </a:txBody>
                  <a:tcPr anchor="ctr"/>
                </a:tc>
                <a:extLst>
                  <a:ext uri="{0D108BD9-81ED-4DB2-BD59-A6C34878D82A}">
                    <a16:rowId xmlns:a16="http://schemas.microsoft.com/office/drawing/2014/main" val="1179739305"/>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60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14</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13</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17</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16</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1007488259"/>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80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21</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19</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20</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2686506419"/>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100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27</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26</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23</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25</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2765984223"/>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105</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29</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27</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23</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26</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4090973108"/>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110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30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29</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25</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27</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4139764246"/>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115</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30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30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28</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28</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1414499662"/>
                  </a:ext>
                </a:extLst>
              </a:tr>
            </a:tbl>
          </a:graphicData>
        </a:graphic>
      </p:graphicFrame>
      <p:sp>
        <p:nvSpPr>
          <p:cNvPr id="3" name="Title 2">
            <a:extLst>
              <a:ext uri="{FF2B5EF4-FFF2-40B4-BE49-F238E27FC236}">
                <a16:creationId xmlns:a16="http://schemas.microsoft.com/office/drawing/2014/main" id="{2F5264C7-E2BA-A841-8DC7-D20698DE3916}"/>
              </a:ext>
            </a:extLst>
          </p:cNvPr>
          <p:cNvSpPr>
            <a:spLocks noGrp="1"/>
          </p:cNvSpPr>
          <p:nvPr>
            <p:ph type="title"/>
          </p:nvPr>
        </p:nvSpPr>
        <p:spPr/>
        <p:txBody>
          <a:bodyPr/>
          <a:lstStyle/>
          <a:p>
            <a:r>
              <a:rPr lang="en-CN" dirty="0"/>
              <a:t>托福分数分布</a:t>
            </a:r>
            <a:r>
              <a:rPr lang="zh-CN" altLang="en-US" dirty="0"/>
              <a:t>：</a:t>
            </a:r>
            <a:r>
              <a:rPr lang="en-US" altLang="zh-CN" dirty="0">
                <a:solidFill>
                  <a:srgbClr val="FF0000"/>
                </a:solidFill>
              </a:rPr>
              <a:t>100</a:t>
            </a:r>
            <a:r>
              <a:rPr lang="zh-CN" altLang="en-US" dirty="0">
                <a:solidFill>
                  <a:srgbClr val="FF0000"/>
                </a:solidFill>
              </a:rPr>
              <a:t>阅写是基础</a:t>
            </a:r>
            <a:endParaRPr lang="en-CN" dirty="0">
              <a:solidFill>
                <a:srgbClr val="FF0000"/>
              </a:solidFill>
            </a:endParaRPr>
          </a:p>
        </p:txBody>
      </p:sp>
      <p:sp>
        <p:nvSpPr>
          <p:cNvPr id="5" name="Content Placeholder 1">
            <a:extLst>
              <a:ext uri="{FF2B5EF4-FFF2-40B4-BE49-F238E27FC236}">
                <a16:creationId xmlns:a16="http://schemas.microsoft.com/office/drawing/2014/main" id="{D409B987-23CF-E341-A6D8-6B01B94C095D}"/>
              </a:ext>
            </a:extLst>
          </p:cNvPr>
          <p:cNvSpPr txBox="1">
            <a:spLocks/>
          </p:cNvSpPr>
          <p:nvPr/>
        </p:nvSpPr>
        <p:spPr>
          <a:xfrm>
            <a:off x="838200" y="3495916"/>
            <a:ext cx="10515600" cy="767456"/>
          </a:xfrm>
          <a:prstGeom prst="rect">
            <a:avLst/>
          </a:prstGeom>
          <a:ln w="38100">
            <a:solidFill>
              <a:srgbClr val="FF0000"/>
            </a:solidFill>
            <a:extLst>
              <a:ext uri="{C807C97D-BFC1-408E-A445-0C87EB9F89A2}">
                <ask:lineSketchStyleProps xmlns:ask="http://schemas.microsoft.com/office/drawing/2018/sketchyshapes" sd="1219033472">
                  <a:custGeom>
                    <a:avLst/>
                    <a:gdLst>
                      <a:gd name="connsiteX0" fmla="*/ 0 w 3555400"/>
                      <a:gd name="connsiteY0" fmla="*/ 0 h 792063"/>
                      <a:gd name="connsiteX1" fmla="*/ 3555400 w 3555400"/>
                      <a:gd name="connsiteY1" fmla="*/ 0 h 792063"/>
                      <a:gd name="connsiteX2" fmla="*/ 3555400 w 3555400"/>
                      <a:gd name="connsiteY2" fmla="*/ 792063 h 792063"/>
                      <a:gd name="connsiteX3" fmla="*/ 0 w 3555400"/>
                      <a:gd name="connsiteY3" fmla="*/ 792063 h 792063"/>
                      <a:gd name="connsiteX4" fmla="*/ 0 w 3555400"/>
                      <a:gd name="connsiteY4" fmla="*/ 0 h 79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5400" h="792063" fill="none" extrusionOk="0">
                        <a:moveTo>
                          <a:pt x="0" y="0"/>
                        </a:moveTo>
                        <a:cubicBezTo>
                          <a:pt x="1086590" y="-49533"/>
                          <a:pt x="1826980" y="-14809"/>
                          <a:pt x="3555400" y="0"/>
                        </a:cubicBezTo>
                        <a:cubicBezTo>
                          <a:pt x="3484480" y="380810"/>
                          <a:pt x="3597029" y="553304"/>
                          <a:pt x="3555400" y="792063"/>
                        </a:cubicBezTo>
                        <a:cubicBezTo>
                          <a:pt x="3191164" y="743832"/>
                          <a:pt x="1502676" y="876518"/>
                          <a:pt x="0" y="792063"/>
                        </a:cubicBezTo>
                        <a:cubicBezTo>
                          <a:pt x="13697" y="509111"/>
                          <a:pt x="-22121" y="139800"/>
                          <a:pt x="0" y="0"/>
                        </a:cubicBezTo>
                        <a:close/>
                      </a:path>
                      <a:path w="3555400" h="792063" stroke="0" extrusionOk="0">
                        <a:moveTo>
                          <a:pt x="0" y="0"/>
                        </a:moveTo>
                        <a:cubicBezTo>
                          <a:pt x="510110" y="118645"/>
                          <a:pt x="3021608" y="116012"/>
                          <a:pt x="3555400" y="0"/>
                        </a:cubicBezTo>
                        <a:cubicBezTo>
                          <a:pt x="3615914" y="226588"/>
                          <a:pt x="3593260" y="681302"/>
                          <a:pt x="3555400" y="792063"/>
                        </a:cubicBezTo>
                        <a:cubicBezTo>
                          <a:pt x="2742679" y="926663"/>
                          <a:pt x="1515586" y="634867"/>
                          <a:pt x="0" y="792063"/>
                        </a:cubicBezTo>
                        <a:cubicBezTo>
                          <a:pt x="68248" y="569368"/>
                          <a:pt x="67726" y="266041"/>
                          <a:pt x="0" y="0"/>
                        </a:cubicBezTo>
                        <a:close/>
                      </a:path>
                    </a:pathLst>
                  </a:custGeom>
                  <ask:type>
                    <ask:lineSketchNone/>
                  </ask:type>
                </ask:lineSketchStyleProps>
              </a:ext>
            </a:extLst>
          </a:ln>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CN" dirty="0"/>
          </a:p>
        </p:txBody>
      </p:sp>
    </p:spTree>
    <p:extLst>
      <p:ext uri="{BB962C8B-B14F-4D97-AF65-F5344CB8AC3E}">
        <p14:creationId xmlns:p14="http://schemas.microsoft.com/office/powerpoint/2010/main" val="37096453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106B0EF-1C5A-EE46-A19A-61E8E881737F}"/>
              </a:ext>
            </a:extLst>
          </p:cNvPr>
          <p:cNvSpPr>
            <a:spLocks noGrp="1"/>
          </p:cNvSpPr>
          <p:nvPr>
            <p:ph idx="1"/>
          </p:nvPr>
        </p:nvSpPr>
        <p:spPr/>
        <p:txBody>
          <a:bodyPr>
            <a:normAutofit fontScale="77500" lnSpcReduction="20000"/>
          </a:bodyPr>
          <a:lstStyle/>
          <a:p>
            <a:pPr>
              <a:lnSpc>
                <a:spcPct val="120000"/>
              </a:lnSpc>
            </a:pPr>
            <a:r>
              <a:rPr lang="en-US" dirty="0"/>
              <a:t>Paragraph 4: These characteristics make </a:t>
            </a:r>
            <a:r>
              <a:rPr lang="en-US" dirty="0">
                <a:solidFill>
                  <a:srgbClr val="FF0000"/>
                </a:solidFill>
              </a:rPr>
              <a:t>Spartina</a:t>
            </a:r>
            <a:r>
              <a:rPr lang="en-US" dirty="0"/>
              <a:t> a valuable component of the estuaries where it occurs naturally. The plant functions as a stabilizer and a sediment trap and as a nursery area for estuarine fish and shellfish. Once established, a stand of </a:t>
            </a:r>
            <a:r>
              <a:rPr lang="en-US" dirty="0">
                <a:solidFill>
                  <a:srgbClr val="FF0000"/>
                </a:solidFill>
              </a:rPr>
              <a:t>Spartina</a:t>
            </a:r>
            <a:r>
              <a:rPr lang="en-US" dirty="0"/>
              <a:t> begins to trap sediment, changing the substrate elevation, and </a:t>
            </a:r>
            <a:r>
              <a:rPr lang="en-US" dirty="0">
                <a:solidFill>
                  <a:srgbClr val="0070C0"/>
                </a:solidFill>
              </a:rPr>
              <a:t>eventually</a:t>
            </a:r>
            <a:r>
              <a:rPr lang="en-US" dirty="0"/>
              <a:t> the stand evolves into a high marsh system where Spartina is gradually displaced by higher-elevation, brackish-water species. As elevation increases, narrow, deep channels of water form throughout the marsh. Along the east coast Spartina is considered valuable for its ability to prevent erosion and marshland deterioration; it is also used for coastal restoration projects and the creation of new wetland sites.</a:t>
            </a:r>
          </a:p>
          <a:p>
            <a:pPr>
              <a:lnSpc>
                <a:spcPct val="120000"/>
              </a:lnSpc>
            </a:pPr>
            <a:r>
              <a:rPr lang="en-US" dirty="0"/>
              <a:t>22-1-7</a:t>
            </a:r>
            <a:r>
              <a:rPr lang="zh-CN" altLang="en-US" dirty="0"/>
              <a:t> </a:t>
            </a:r>
            <a:r>
              <a:rPr lang="en-US" dirty="0"/>
              <a:t>Paragraph 4 suggests that where </a:t>
            </a:r>
            <a:r>
              <a:rPr lang="en-US" dirty="0">
                <a:solidFill>
                  <a:srgbClr val="FF0000"/>
                </a:solidFill>
              </a:rPr>
              <a:t>Spartina</a:t>
            </a:r>
            <a:r>
              <a:rPr lang="en-US" dirty="0"/>
              <a:t> occurs naturally, an established stand of it will </a:t>
            </a:r>
            <a:r>
              <a:rPr lang="en-US" dirty="0">
                <a:solidFill>
                  <a:srgbClr val="0070C0"/>
                </a:solidFill>
              </a:rPr>
              <a:t>eventually</a:t>
            </a:r>
            <a:r>
              <a:rPr lang="en-US" dirty="0"/>
              <a:t> </a:t>
            </a:r>
          </a:p>
          <a:p>
            <a:pPr marL="457200" indent="-457200">
              <a:lnSpc>
                <a:spcPct val="120000"/>
              </a:lnSpc>
              <a:buFont typeface="Courier New" panose="02070309020205020404" pitchFamily="49" charset="0"/>
              <a:buChar char="o"/>
            </a:pPr>
            <a:r>
              <a:rPr lang="en-US" dirty="0">
                <a:solidFill>
                  <a:srgbClr val="FF0000"/>
                </a:solidFill>
              </a:rPr>
              <a:t>create conditions in which it can no longer survive</a:t>
            </a:r>
          </a:p>
          <a:p>
            <a:pPr marL="457200" indent="-457200">
              <a:lnSpc>
                <a:spcPct val="120000"/>
              </a:lnSpc>
              <a:buFont typeface="Courier New" panose="02070309020205020404" pitchFamily="49" charset="0"/>
              <a:buChar char="o"/>
            </a:pPr>
            <a:r>
              <a:rPr lang="en-US" dirty="0"/>
              <a:t>get washed away by water flowing through the deep channels that form around it </a:t>
            </a:r>
          </a:p>
          <a:p>
            <a:pPr marL="457200" indent="-457200">
              <a:lnSpc>
                <a:spcPct val="120000"/>
              </a:lnSpc>
              <a:buFont typeface="Courier New" panose="02070309020205020404" pitchFamily="49" charset="0"/>
              <a:buChar char="o"/>
            </a:pPr>
            <a:r>
              <a:rPr lang="en-US" dirty="0"/>
              <a:t>become adapted to brackish water</a:t>
            </a:r>
          </a:p>
          <a:p>
            <a:pPr marL="457200" indent="-457200">
              <a:lnSpc>
                <a:spcPct val="120000"/>
              </a:lnSpc>
              <a:buFont typeface="Courier New" panose="02070309020205020404" pitchFamily="49" charset="0"/>
              <a:buChar char="o"/>
            </a:pPr>
            <a:r>
              <a:rPr lang="en-US" dirty="0"/>
              <a:t>take over other grass species growing in the area</a:t>
            </a:r>
          </a:p>
        </p:txBody>
      </p:sp>
    </p:spTree>
    <p:extLst>
      <p:ext uri="{BB962C8B-B14F-4D97-AF65-F5344CB8AC3E}">
        <p14:creationId xmlns:p14="http://schemas.microsoft.com/office/powerpoint/2010/main" val="43109037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106B0EF-1C5A-EE46-A19A-61E8E881737F}"/>
              </a:ext>
            </a:extLst>
          </p:cNvPr>
          <p:cNvSpPr>
            <a:spLocks noGrp="1"/>
          </p:cNvSpPr>
          <p:nvPr>
            <p:ph idx="1"/>
          </p:nvPr>
        </p:nvSpPr>
        <p:spPr/>
        <p:txBody>
          <a:bodyPr>
            <a:normAutofit fontScale="77500" lnSpcReduction="20000"/>
          </a:bodyPr>
          <a:lstStyle/>
          <a:p>
            <a:pPr>
              <a:lnSpc>
                <a:spcPct val="120000"/>
              </a:lnSpc>
            </a:pPr>
            <a:r>
              <a:rPr lang="en-US" dirty="0"/>
              <a:t>Paragraph 4: These characteristics make </a:t>
            </a:r>
            <a:r>
              <a:rPr lang="en-US" dirty="0">
                <a:solidFill>
                  <a:srgbClr val="FF0000"/>
                </a:solidFill>
              </a:rPr>
              <a:t>Spartina</a:t>
            </a:r>
            <a:r>
              <a:rPr lang="en-US" dirty="0"/>
              <a:t> a valuable component of the estuaries where it occurs naturally. The plant functions as a stabilizer and a sediment trap and as a nursery area for estuarine fish and shellfish. Once established, a stand of </a:t>
            </a:r>
            <a:r>
              <a:rPr lang="en-US" dirty="0">
                <a:solidFill>
                  <a:srgbClr val="FF0000"/>
                </a:solidFill>
              </a:rPr>
              <a:t>Spartina</a:t>
            </a:r>
            <a:r>
              <a:rPr lang="en-US" dirty="0"/>
              <a:t> begins to trap sediment, changing the substrate elevation, and </a:t>
            </a:r>
            <a:r>
              <a:rPr lang="en-US" dirty="0">
                <a:solidFill>
                  <a:srgbClr val="0070C0"/>
                </a:solidFill>
              </a:rPr>
              <a:t>eventually</a:t>
            </a:r>
            <a:r>
              <a:rPr lang="en-US" dirty="0"/>
              <a:t> the stand evolves into a high marsh system where Spartina </a:t>
            </a:r>
            <a:r>
              <a:rPr lang="en-US" dirty="0">
                <a:highlight>
                  <a:srgbClr val="FFFF00"/>
                </a:highlight>
              </a:rPr>
              <a:t>is gradually displaced by </a:t>
            </a:r>
            <a:r>
              <a:rPr lang="en-US" dirty="0"/>
              <a:t>higher-elevation, brackish-water species. As elevation increases, narrow, deep channels of water form throughout the marsh. Along the east coast Spartina is considered valuable for its ability to prevent erosion and marshland deterioration; it is also used for coastal restoration projects and the creation of new wetland sites.</a:t>
            </a:r>
          </a:p>
          <a:p>
            <a:pPr>
              <a:lnSpc>
                <a:spcPct val="120000"/>
              </a:lnSpc>
            </a:pPr>
            <a:r>
              <a:rPr lang="en-US" dirty="0"/>
              <a:t>22-1-7</a:t>
            </a:r>
            <a:r>
              <a:rPr lang="zh-CN" altLang="en-US" dirty="0"/>
              <a:t> </a:t>
            </a:r>
            <a:r>
              <a:rPr lang="en-US" dirty="0"/>
              <a:t>Paragraph 4 suggests that where </a:t>
            </a:r>
            <a:r>
              <a:rPr lang="en-US" dirty="0">
                <a:solidFill>
                  <a:srgbClr val="FF0000"/>
                </a:solidFill>
              </a:rPr>
              <a:t>Spartina</a:t>
            </a:r>
            <a:r>
              <a:rPr lang="en-US" dirty="0"/>
              <a:t> occurs naturally, an established stand of it will </a:t>
            </a:r>
            <a:r>
              <a:rPr lang="en-US" dirty="0">
                <a:solidFill>
                  <a:srgbClr val="0070C0"/>
                </a:solidFill>
              </a:rPr>
              <a:t>eventually</a:t>
            </a:r>
            <a:r>
              <a:rPr lang="en-US" dirty="0"/>
              <a:t> </a:t>
            </a:r>
          </a:p>
          <a:p>
            <a:pPr marL="457200" indent="-457200">
              <a:lnSpc>
                <a:spcPct val="120000"/>
              </a:lnSpc>
              <a:buFont typeface="Courier New" panose="02070309020205020404" pitchFamily="49" charset="0"/>
              <a:buChar char="o"/>
            </a:pPr>
            <a:r>
              <a:rPr lang="en-US" dirty="0">
                <a:solidFill>
                  <a:srgbClr val="FF0000"/>
                </a:solidFill>
              </a:rPr>
              <a:t>create conditions in which it can </a:t>
            </a:r>
            <a:r>
              <a:rPr lang="en-US" dirty="0">
                <a:solidFill>
                  <a:srgbClr val="FF0000"/>
                </a:solidFill>
                <a:highlight>
                  <a:srgbClr val="FFFF00"/>
                </a:highlight>
              </a:rPr>
              <a:t>no longer survive</a:t>
            </a:r>
          </a:p>
          <a:p>
            <a:pPr marL="457200" indent="-457200">
              <a:lnSpc>
                <a:spcPct val="120000"/>
              </a:lnSpc>
              <a:buFont typeface="Courier New" panose="02070309020205020404" pitchFamily="49" charset="0"/>
              <a:buChar char="o"/>
            </a:pPr>
            <a:r>
              <a:rPr lang="en-US" dirty="0"/>
              <a:t>get washed away by water flowing through the deep channels that form around it </a:t>
            </a:r>
          </a:p>
          <a:p>
            <a:pPr marL="457200" indent="-457200">
              <a:lnSpc>
                <a:spcPct val="120000"/>
              </a:lnSpc>
              <a:buFont typeface="Courier New" panose="02070309020205020404" pitchFamily="49" charset="0"/>
              <a:buChar char="o"/>
            </a:pPr>
            <a:r>
              <a:rPr lang="en-US" dirty="0"/>
              <a:t>become adapted to brackish water</a:t>
            </a:r>
          </a:p>
          <a:p>
            <a:pPr marL="457200" indent="-457200">
              <a:lnSpc>
                <a:spcPct val="120000"/>
              </a:lnSpc>
              <a:buFont typeface="Courier New" panose="02070309020205020404" pitchFamily="49" charset="0"/>
              <a:buChar char="o"/>
            </a:pPr>
            <a:r>
              <a:rPr lang="en-US" dirty="0"/>
              <a:t>take over other grass species growing in the area</a:t>
            </a:r>
          </a:p>
        </p:txBody>
      </p:sp>
      <p:sp>
        <p:nvSpPr>
          <p:cNvPr id="3" name="TextBox 2">
            <a:extLst>
              <a:ext uri="{FF2B5EF4-FFF2-40B4-BE49-F238E27FC236}">
                <a16:creationId xmlns:a16="http://schemas.microsoft.com/office/drawing/2014/main" id="{8D5934DB-B6C4-2141-9F54-B648F787CD3F}"/>
              </a:ext>
            </a:extLst>
          </p:cNvPr>
          <p:cNvSpPr txBox="1"/>
          <p:nvPr/>
        </p:nvSpPr>
        <p:spPr>
          <a:xfrm>
            <a:off x="8172450" y="5680710"/>
            <a:ext cx="2339102" cy="461665"/>
          </a:xfrm>
          <a:prstGeom prst="rect">
            <a:avLst/>
          </a:prstGeom>
        </p:spPr>
        <p:style>
          <a:lnRef idx="3">
            <a:schemeClr val="lt1"/>
          </a:lnRef>
          <a:fillRef idx="1">
            <a:schemeClr val="accent6"/>
          </a:fillRef>
          <a:effectRef idx="1">
            <a:schemeClr val="accent6"/>
          </a:effectRef>
          <a:fontRef idx="minor">
            <a:schemeClr val="lt1"/>
          </a:fontRef>
        </p:style>
        <p:txBody>
          <a:bodyPr wrap="none" rtlCol="0">
            <a:spAutoFit/>
          </a:bodyPr>
          <a:lstStyle/>
          <a:p>
            <a:r>
              <a:rPr lang="ja-JP" altLang="en-US" sz="2400">
                <a:solidFill>
                  <a:schemeClr val="bg1"/>
                </a:solidFill>
                <a:latin typeface="Microsoft YaHei UI" panose="020B0503020204020204" pitchFamily="34" charset="-122"/>
                <a:ea typeface="Microsoft YaHei UI" panose="020B0503020204020204" pitchFamily="34" charset="-122"/>
              </a:rPr>
              <a:t>句子的同义改写</a:t>
            </a:r>
            <a:endParaRPr lang="en-US" sz="2400" dirty="0">
              <a:solidFill>
                <a:schemeClr val="bg1"/>
              </a:solidFill>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8188979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28F449-C844-9A4F-A6AB-F43919BFFC9C}"/>
              </a:ext>
            </a:extLst>
          </p:cNvPr>
          <p:cNvSpPr>
            <a:spLocks noGrp="1"/>
          </p:cNvSpPr>
          <p:nvPr>
            <p:ph idx="1"/>
          </p:nvPr>
        </p:nvSpPr>
        <p:spPr/>
        <p:txBody>
          <a:bodyPr>
            <a:normAutofit fontScale="85000" lnSpcReduction="10000"/>
          </a:bodyPr>
          <a:lstStyle/>
          <a:p>
            <a:pPr>
              <a:lnSpc>
                <a:spcPct val="120000"/>
              </a:lnSpc>
            </a:pPr>
            <a:r>
              <a:rPr lang="en-US" dirty="0"/>
              <a:t>Paragraph5: Residence times vary enormously. They range from a few days for small lakes up to several hundred years for large ones; Lake Tahoe, in California, has a residence time of 700 years. The residence times for the Great Lakes of North America, namely, Lakes Superior, Michigan, Huron, Erie, and Ontario, are, respectively, 190,100,22,2.5, and 6 years. Lake Erie’s is the lowest: although its area is larger than Lake Ontario’s, its volume is less than one-third as great because it is so shallow - less than 20 meters on average.</a:t>
            </a:r>
          </a:p>
          <a:p>
            <a:pPr>
              <a:lnSpc>
                <a:spcPct val="120000"/>
              </a:lnSpc>
            </a:pPr>
            <a:r>
              <a:rPr lang="en-US" dirty="0"/>
              <a:t>24-1-8. According to paragraph 5, Lake Erie's residence time is lower than Lake Ontario's for which of the following reasons?</a:t>
            </a:r>
          </a:p>
          <a:p>
            <a:pPr marL="457200" indent="-457200">
              <a:lnSpc>
                <a:spcPct val="120000"/>
              </a:lnSpc>
              <a:buFont typeface="Courier New" panose="02070309020205020404" pitchFamily="49" charset="0"/>
              <a:buChar char="o"/>
            </a:pPr>
            <a:r>
              <a:rPr lang="en-US" dirty="0"/>
              <a:t>Lake Erie has a larger area than Lake Ontario.</a:t>
            </a:r>
          </a:p>
          <a:p>
            <a:pPr marL="457200" indent="-457200">
              <a:lnSpc>
                <a:spcPct val="120000"/>
              </a:lnSpc>
              <a:buFont typeface="Courier New" panose="02070309020205020404" pitchFamily="49" charset="0"/>
              <a:buChar char="o"/>
            </a:pPr>
            <a:r>
              <a:rPr lang="en-US" dirty="0"/>
              <a:t>Lake Ontario is shallower than Lake Erie.</a:t>
            </a:r>
          </a:p>
          <a:p>
            <a:pPr marL="457200" indent="-457200">
              <a:lnSpc>
                <a:spcPct val="120000"/>
              </a:lnSpc>
              <a:buFont typeface="Courier New" panose="02070309020205020404" pitchFamily="49" charset="0"/>
              <a:buChar char="o"/>
            </a:pPr>
            <a:r>
              <a:rPr lang="en-US" dirty="0"/>
              <a:t>Lake Ontario has a greater volume than Lake Erie.</a:t>
            </a:r>
          </a:p>
          <a:p>
            <a:pPr marL="457200" indent="-457200">
              <a:lnSpc>
                <a:spcPct val="120000"/>
              </a:lnSpc>
              <a:buFont typeface="Courier New" panose="02070309020205020404" pitchFamily="49" charset="0"/>
              <a:buChar char="o"/>
            </a:pPr>
            <a:r>
              <a:rPr lang="en-US" dirty="0"/>
              <a:t>Lake Erie receives less rainfall than Lake Ontario.</a:t>
            </a:r>
          </a:p>
        </p:txBody>
      </p:sp>
    </p:spTree>
    <p:extLst>
      <p:ext uri="{BB962C8B-B14F-4D97-AF65-F5344CB8AC3E}">
        <p14:creationId xmlns:p14="http://schemas.microsoft.com/office/powerpoint/2010/main" val="135384585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28F449-C844-9A4F-A6AB-F43919BFFC9C}"/>
              </a:ext>
            </a:extLst>
          </p:cNvPr>
          <p:cNvSpPr>
            <a:spLocks noGrp="1"/>
          </p:cNvSpPr>
          <p:nvPr>
            <p:ph idx="1"/>
          </p:nvPr>
        </p:nvSpPr>
        <p:spPr/>
        <p:txBody>
          <a:bodyPr>
            <a:normAutofit fontScale="85000" lnSpcReduction="10000"/>
          </a:bodyPr>
          <a:lstStyle/>
          <a:p>
            <a:pPr>
              <a:lnSpc>
                <a:spcPct val="120000"/>
              </a:lnSpc>
            </a:pPr>
            <a:r>
              <a:rPr lang="en-US" dirty="0"/>
              <a:t>Paragraph5: Residence times vary enormously. They range from a few days for small lakes up to several hundred years for large ones; Lake Tahoe, in California, has a residence time of 700 years. The residence times for the Great Lakes of North America, namely, Lakes Superior, Michigan, Huron, </a:t>
            </a:r>
            <a:r>
              <a:rPr lang="en-US" dirty="0">
                <a:solidFill>
                  <a:srgbClr val="FF0000"/>
                </a:solidFill>
              </a:rPr>
              <a:t>Erie</a:t>
            </a:r>
            <a:r>
              <a:rPr lang="en-US" dirty="0"/>
              <a:t>, and </a:t>
            </a:r>
            <a:r>
              <a:rPr lang="en-US" dirty="0">
                <a:solidFill>
                  <a:srgbClr val="FF0000"/>
                </a:solidFill>
              </a:rPr>
              <a:t>Ontario</a:t>
            </a:r>
            <a:r>
              <a:rPr lang="en-US" dirty="0"/>
              <a:t>, are, respectively, 190,100,22,2.5, and 6 years. Lake </a:t>
            </a:r>
            <a:r>
              <a:rPr lang="en-US" dirty="0">
                <a:solidFill>
                  <a:srgbClr val="FF0000"/>
                </a:solidFill>
              </a:rPr>
              <a:t>Erie’s</a:t>
            </a:r>
            <a:r>
              <a:rPr lang="en-US" dirty="0"/>
              <a:t> is the lowest: although its area is larger than Lake </a:t>
            </a:r>
            <a:r>
              <a:rPr lang="en-US" dirty="0">
                <a:solidFill>
                  <a:srgbClr val="FF0000"/>
                </a:solidFill>
              </a:rPr>
              <a:t>Ontario’s</a:t>
            </a:r>
            <a:r>
              <a:rPr lang="en-US" dirty="0"/>
              <a:t>, its volume is less than one-third as great because it is so shallow - less than 20 meters on average.</a:t>
            </a:r>
          </a:p>
          <a:p>
            <a:pPr>
              <a:lnSpc>
                <a:spcPct val="120000"/>
              </a:lnSpc>
            </a:pPr>
            <a:r>
              <a:rPr lang="en-US" dirty="0"/>
              <a:t>24-1-8. According to paragraph 5, Lake </a:t>
            </a:r>
            <a:r>
              <a:rPr lang="en-US" dirty="0">
                <a:solidFill>
                  <a:srgbClr val="FF0000"/>
                </a:solidFill>
              </a:rPr>
              <a:t>Erie's</a:t>
            </a:r>
            <a:r>
              <a:rPr lang="en-US" dirty="0"/>
              <a:t> residence time is lower than Lake </a:t>
            </a:r>
            <a:r>
              <a:rPr lang="en-US" dirty="0">
                <a:solidFill>
                  <a:srgbClr val="FF0000"/>
                </a:solidFill>
              </a:rPr>
              <a:t>Ontario's</a:t>
            </a:r>
            <a:r>
              <a:rPr lang="en-US" dirty="0"/>
              <a:t> for which of the following reasons?</a:t>
            </a:r>
          </a:p>
          <a:p>
            <a:pPr marL="457200" indent="-457200">
              <a:lnSpc>
                <a:spcPct val="120000"/>
              </a:lnSpc>
              <a:buFont typeface="Courier New" panose="02070309020205020404" pitchFamily="49" charset="0"/>
              <a:buChar char="o"/>
            </a:pPr>
            <a:r>
              <a:rPr lang="en-US" dirty="0"/>
              <a:t>Lake Erie has a larger area than Lake Ontario.</a:t>
            </a:r>
          </a:p>
          <a:p>
            <a:pPr marL="457200" indent="-457200">
              <a:lnSpc>
                <a:spcPct val="120000"/>
              </a:lnSpc>
              <a:buFont typeface="Courier New" panose="02070309020205020404" pitchFamily="49" charset="0"/>
              <a:buChar char="o"/>
            </a:pPr>
            <a:r>
              <a:rPr lang="en-US" dirty="0"/>
              <a:t>Lake Ontario is shallower than Lake Erie.</a:t>
            </a:r>
          </a:p>
          <a:p>
            <a:pPr marL="457200" indent="-457200">
              <a:lnSpc>
                <a:spcPct val="120000"/>
              </a:lnSpc>
              <a:buFont typeface="Courier New" panose="02070309020205020404" pitchFamily="49" charset="0"/>
              <a:buChar char="o"/>
            </a:pPr>
            <a:r>
              <a:rPr lang="en-US" dirty="0"/>
              <a:t>Lake Ontario has a greater volume than Lake Erie.</a:t>
            </a:r>
          </a:p>
          <a:p>
            <a:pPr marL="457200" indent="-457200">
              <a:lnSpc>
                <a:spcPct val="120000"/>
              </a:lnSpc>
              <a:buFont typeface="Courier New" panose="02070309020205020404" pitchFamily="49" charset="0"/>
              <a:buChar char="o"/>
            </a:pPr>
            <a:r>
              <a:rPr lang="en-US" dirty="0"/>
              <a:t>Lake Erie receives less rainfall than Lake Ontario.</a:t>
            </a:r>
          </a:p>
        </p:txBody>
      </p:sp>
    </p:spTree>
    <p:extLst>
      <p:ext uri="{BB962C8B-B14F-4D97-AF65-F5344CB8AC3E}">
        <p14:creationId xmlns:p14="http://schemas.microsoft.com/office/powerpoint/2010/main" val="174410038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28F449-C844-9A4F-A6AB-F43919BFFC9C}"/>
              </a:ext>
            </a:extLst>
          </p:cNvPr>
          <p:cNvSpPr>
            <a:spLocks noGrp="1"/>
          </p:cNvSpPr>
          <p:nvPr>
            <p:ph idx="1"/>
          </p:nvPr>
        </p:nvSpPr>
        <p:spPr/>
        <p:txBody>
          <a:bodyPr>
            <a:normAutofit fontScale="85000" lnSpcReduction="10000"/>
          </a:bodyPr>
          <a:lstStyle/>
          <a:p>
            <a:pPr>
              <a:lnSpc>
                <a:spcPct val="120000"/>
              </a:lnSpc>
            </a:pPr>
            <a:r>
              <a:rPr lang="en-US" dirty="0"/>
              <a:t>Paragraph5: Residence times vary enormously. They range from a few days for small lakes up to several hundred years for large ones; Lake Tahoe, in California, has a residence time of 700 years. The residence times for the Great Lakes of North America, namely, Lakes Superior, Michigan, Huron, </a:t>
            </a:r>
            <a:r>
              <a:rPr lang="en-US" dirty="0">
                <a:solidFill>
                  <a:srgbClr val="FF0000"/>
                </a:solidFill>
              </a:rPr>
              <a:t>Erie</a:t>
            </a:r>
            <a:r>
              <a:rPr lang="en-US" dirty="0"/>
              <a:t>, and </a:t>
            </a:r>
            <a:r>
              <a:rPr lang="en-US" dirty="0">
                <a:solidFill>
                  <a:srgbClr val="FF0000"/>
                </a:solidFill>
              </a:rPr>
              <a:t>Ontario</a:t>
            </a:r>
            <a:r>
              <a:rPr lang="en-US" dirty="0"/>
              <a:t>, are, respectively, 190,100,22,2.5, and 6 years. Lake </a:t>
            </a:r>
            <a:r>
              <a:rPr lang="en-US" dirty="0">
                <a:solidFill>
                  <a:srgbClr val="FF0000"/>
                </a:solidFill>
              </a:rPr>
              <a:t>Erie’s</a:t>
            </a:r>
            <a:r>
              <a:rPr lang="en-US" dirty="0"/>
              <a:t> is the lowest: although its area is larger than Lake </a:t>
            </a:r>
            <a:r>
              <a:rPr lang="en-US" dirty="0">
                <a:solidFill>
                  <a:srgbClr val="FF0000"/>
                </a:solidFill>
              </a:rPr>
              <a:t>Ontario’s</a:t>
            </a:r>
            <a:r>
              <a:rPr lang="en-US" dirty="0"/>
              <a:t>, its volume is less than one-third as great because it is so shallow - less than 20 meters on average.</a:t>
            </a:r>
          </a:p>
          <a:p>
            <a:pPr>
              <a:lnSpc>
                <a:spcPct val="120000"/>
              </a:lnSpc>
            </a:pPr>
            <a:r>
              <a:rPr lang="en-US" dirty="0"/>
              <a:t>24-1-8. According to paragraph 5, Lake </a:t>
            </a:r>
            <a:r>
              <a:rPr lang="en-US" dirty="0">
                <a:solidFill>
                  <a:srgbClr val="FF0000"/>
                </a:solidFill>
              </a:rPr>
              <a:t>Erie's</a:t>
            </a:r>
            <a:r>
              <a:rPr lang="en-US" dirty="0"/>
              <a:t> residence time is lower than Lake </a:t>
            </a:r>
            <a:r>
              <a:rPr lang="en-US" dirty="0">
                <a:solidFill>
                  <a:srgbClr val="FF0000"/>
                </a:solidFill>
              </a:rPr>
              <a:t>Ontario's</a:t>
            </a:r>
            <a:r>
              <a:rPr lang="en-US" dirty="0"/>
              <a:t> for which of the following reasons?</a:t>
            </a:r>
          </a:p>
          <a:p>
            <a:pPr marL="457200" indent="-457200">
              <a:lnSpc>
                <a:spcPct val="120000"/>
              </a:lnSpc>
              <a:buFont typeface="Courier New" panose="02070309020205020404" pitchFamily="49" charset="0"/>
              <a:buChar char="o"/>
            </a:pPr>
            <a:r>
              <a:rPr lang="en-US" dirty="0"/>
              <a:t>Lake Erie has a larger area than Lake Ontario.</a:t>
            </a:r>
          </a:p>
          <a:p>
            <a:pPr marL="457200" indent="-457200">
              <a:lnSpc>
                <a:spcPct val="120000"/>
              </a:lnSpc>
              <a:buFont typeface="Courier New" panose="02070309020205020404" pitchFamily="49" charset="0"/>
              <a:buChar char="o"/>
            </a:pPr>
            <a:r>
              <a:rPr lang="en-US" dirty="0"/>
              <a:t>Lake Ontario is shallower than Lake Erie.</a:t>
            </a:r>
          </a:p>
          <a:p>
            <a:pPr marL="457200" indent="-457200">
              <a:lnSpc>
                <a:spcPct val="120000"/>
              </a:lnSpc>
              <a:buFont typeface="Courier New" panose="02070309020205020404" pitchFamily="49" charset="0"/>
              <a:buChar char="o"/>
            </a:pPr>
            <a:r>
              <a:rPr lang="en-US" dirty="0">
                <a:solidFill>
                  <a:srgbClr val="FF0000"/>
                </a:solidFill>
              </a:rPr>
              <a:t>Lake Ontario has a greater volume than Lake Erie.</a:t>
            </a:r>
          </a:p>
          <a:p>
            <a:pPr marL="457200" indent="-457200">
              <a:lnSpc>
                <a:spcPct val="120000"/>
              </a:lnSpc>
              <a:buFont typeface="Courier New" panose="02070309020205020404" pitchFamily="49" charset="0"/>
              <a:buChar char="o"/>
            </a:pPr>
            <a:r>
              <a:rPr lang="en-US" dirty="0"/>
              <a:t>Lake Erie receives less rainfall than Lake Ontario.</a:t>
            </a:r>
          </a:p>
        </p:txBody>
      </p:sp>
    </p:spTree>
    <p:extLst>
      <p:ext uri="{BB962C8B-B14F-4D97-AF65-F5344CB8AC3E}">
        <p14:creationId xmlns:p14="http://schemas.microsoft.com/office/powerpoint/2010/main" val="396349705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28F449-C844-9A4F-A6AB-F43919BFFC9C}"/>
              </a:ext>
            </a:extLst>
          </p:cNvPr>
          <p:cNvSpPr>
            <a:spLocks noGrp="1"/>
          </p:cNvSpPr>
          <p:nvPr>
            <p:ph idx="1"/>
          </p:nvPr>
        </p:nvSpPr>
        <p:spPr/>
        <p:txBody>
          <a:bodyPr>
            <a:normAutofit fontScale="85000" lnSpcReduction="10000"/>
          </a:bodyPr>
          <a:lstStyle/>
          <a:p>
            <a:pPr>
              <a:lnSpc>
                <a:spcPct val="120000"/>
              </a:lnSpc>
            </a:pPr>
            <a:r>
              <a:rPr lang="en-US" dirty="0"/>
              <a:t>Paragraph5: Residence times vary enormously. They range from a few days for small lakes up to several hundred years for large ones; Lake Tahoe, in California, has a residence time of 700 years. The residence times for the Great Lakes of North America, namely, Lakes Superior, Michigan, Huron, </a:t>
            </a:r>
            <a:r>
              <a:rPr lang="en-US" dirty="0">
                <a:solidFill>
                  <a:srgbClr val="FF0000"/>
                </a:solidFill>
              </a:rPr>
              <a:t>Erie</a:t>
            </a:r>
            <a:r>
              <a:rPr lang="en-US" dirty="0"/>
              <a:t>, and </a:t>
            </a:r>
            <a:r>
              <a:rPr lang="en-US" dirty="0">
                <a:solidFill>
                  <a:srgbClr val="FF0000"/>
                </a:solidFill>
              </a:rPr>
              <a:t>Ontario</a:t>
            </a:r>
            <a:r>
              <a:rPr lang="en-US" dirty="0"/>
              <a:t>, are, respectively, 190,100,22,2.5, and 6 years. Lake </a:t>
            </a:r>
            <a:r>
              <a:rPr lang="en-US" dirty="0">
                <a:solidFill>
                  <a:srgbClr val="FF0000"/>
                </a:solidFill>
              </a:rPr>
              <a:t>Erie’s</a:t>
            </a:r>
            <a:r>
              <a:rPr lang="en-US" dirty="0"/>
              <a:t> is the lowest: although its area is larger than Lake </a:t>
            </a:r>
            <a:r>
              <a:rPr lang="en-US" dirty="0">
                <a:solidFill>
                  <a:srgbClr val="FF0000"/>
                </a:solidFill>
              </a:rPr>
              <a:t>Ontario’s</a:t>
            </a:r>
            <a:r>
              <a:rPr lang="en-US" dirty="0"/>
              <a:t>, </a:t>
            </a:r>
            <a:r>
              <a:rPr lang="en-US" dirty="0">
                <a:highlight>
                  <a:srgbClr val="FFFF00"/>
                </a:highlight>
              </a:rPr>
              <a:t>its volume is less than one-third as great </a:t>
            </a:r>
            <a:r>
              <a:rPr lang="en-US" dirty="0"/>
              <a:t>because it is so shallow - less than 20 meters on average.</a:t>
            </a:r>
          </a:p>
          <a:p>
            <a:pPr>
              <a:lnSpc>
                <a:spcPct val="120000"/>
              </a:lnSpc>
            </a:pPr>
            <a:r>
              <a:rPr lang="en-US" dirty="0"/>
              <a:t>24-1-8. According to paragraph 5, Lake </a:t>
            </a:r>
            <a:r>
              <a:rPr lang="en-US" dirty="0">
                <a:solidFill>
                  <a:srgbClr val="FF0000"/>
                </a:solidFill>
              </a:rPr>
              <a:t>Erie's</a:t>
            </a:r>
            <a:r>
              <a:rPr lang="en-US" dirty="0"/>
              <a:t> residence time is lower than Lake </a:t>
            </a:r>
            <a:r>
              <a:rPr lang="en-US" dirty="0">
                <a:solidFill>
                  <a:srgbClr val="FF0000"/>
                </a:solidFill>
              </a:rPr>
              <a:t>Ontario's</a:t>
            </a:r>
            <a:r>
              <a:rPr lang="en-US" dirty="0"/>
              <a:t> for which of the following reasons?</a:t>
            </a:r>
          </a:p>
          <a:p>
            <a:pPr marL="457200" indent="-457200">
              <a:lnSpc>
                <a:spcPct val="120000"/>
              </a:lnSpc>
              <a:buFont typeface="Courier New" panose="02070309020205020404" pitchFamily="49" charset="0"/>
              <a:buChar char="o"/>
            </a:pPr>
            <a:r>
              <a:rPr lang="en-US" dirty="0"/>
              <a:t>Lake Erie has a larger area than Lake Ontario.</a:t>
            </a:r>
          </a:p>
          <a:p>
            <a:pPr marL="457200" indent="-457200">
              <a:lnSpc>
                <a:spcPct val="120000"/>
              </a:lnSpc>
              <a:buFont typeface="Courier New" panose="02070309020205020404" pitchFamily="49" charset="0"/>
              <a:buChar char="o"/>
            </a:pPr>
            <a:r>
              <a:rPr lang="en-US" dirty="0"/>
              <a:t>Lake Ontario is shallower than Lake Erie.</a:t>
            </a:r>
          </a:p>
          <a:p>
            <a:pPr marL="457200" indent="-457200">
              <a:lnSpc>
                <a:spcPct val="120000"/>
              </a:lnSpc>
              <a:buFont typeface="Courier New" panose="02070309020205020404" pitchFamily="49" charset="0"/>
              <a:buChar char="o"/>
            </a:pPr>
            <a:r>
              <a:rPr lang="en-US" dirty="0">
                <a:solidFill>
                  <a:srgbClr val="FF0000"/>
                </a:solidFill>
              </a:rPr>
              <a:t>Lake Ontario has a greater volume than Lake Erie.</a:t>
            </a:r>
          </a:p>
          <a:p>
            <a:pPr marL="457200" indent="-457200">
              <a:lnSpc>
                <a:spcPct val="120000"/>
              </a:lnSpc>
              <a:buFont typeface="Courier New" panose="02070309020205020404" pitchFamily="49" charset="0"/>
              <a:buChar char="o"/>
            </a:pPr>
            <a:r>
              <a:rPr lang="en-US" dirty="0"/>
              <a:t>Lake Erie receives less rainfall than Lake Ontario.</a:t>
            </a:r>
          </a:p>
        </p:txBody>
      </p:sp>
      <p:sp>
        <p:nvSpPr>
          <p:cNvPr id="3" name="TextBox 2">
            <a:extLst>
              <a:ext uri="{FF2B5EF4-FFF2-40B4-BE49-F238E27FC236}">
                <a16:creationId xmlns:a16="http://schemas.microsoft.com/office/drawing/2014/main" id="{1808BF7F-4FC8-9440-B68B-F8D1609EA1E8}"/>
              </a:ext>
            </a:extLst>
          </p:cNvPr>
          <p:cNvSpPr txBox="1"/>
          <p:nvPr/>
        </p:nvSpPr>
        <p:spPr>
          <a:xfrm>
            <a:off x="8926830" y="5040630"/>
            <a:ext cx="2339102" cy="461665"/>
          </a:xfrm>
          <a:prstGeom prst="rect">
            <a:avLst/>
          </a:prstGeom>
        </p:spPr>
        <p:style>
          <a:lnRef idx="3">
            <a:schemeClr val="lt1"/>
          </a:lnRef>
          <a:fillRef idx="1">
            <a:schemeClr val="accent6"/>
          </a:fillRef>
          <a:effectRef idx="1">
            <a:schemeClr val="accent6"/>
          </a:effectRef>
          <a:fontRef idx="minor">
            <a:schemeClr val="lt1"/>
          </a:fontRef>
        </p:style>
        <p:txBody>
          <a:bodyPr wrap="none" rtlCol="0">
            <a:spAutoFit/>
          </a:bodyPr>
          <a:lstStyle/>
          <a:p>
            <a:r>
              <a:rPr lang="ja-JP" altLang="en-US" sz="2400">
                <a:solidFill>
                  <a:schemeClr val="bg1"/>
                </a:solidFill>
                <a:latin typeface="Microsoft YaHei UI" panose="020B0503020204020204" pitchFamily="34" charset="-122"/>
                <a:ea typeface="Microsoft YaHei UI" panose="020B0503020204020204" pitchFamily="34" charset="-122"/>
              </a:rPr>
              <a:t>句子的同义改写</a:t>
            </a:r>
            <a:endParaRPr lang="en-US" sz="2400" dirty="0">
              <a:solidFill>
                <a:schemeClr val="bg1"/>
              </a:solidFill>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2442834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7FC64F-B794-3541-A949-31E99839CCBE}"/>
              </a:ext>
            </a:extLst>
          </p:cNvPr>
          <p:cNvSpPr>
            <a:spLocks noGrp="1"/>
          </p:cNvSpPr>
          <p:nvPr>
            <p:ph idx="1"/>
          </p:nvPr>
        </p:nvSpPr>
        <p:spPr>
          <a:xfrm>
            <a:off x="257174" y="135731"/>
            <a:ext cx="11677651" cy="6586537"/>
          </a:xfrm>
        </p:spPr>
        <p:txBody>
          <a:bodyPr>
            <a:noAutofit/>
          </a:bodyPr>
          <a:lstStyle/>
          <a:p>
            <a:r>
              <a:rPr lang="en-US" sz="2000" dirty="0"/>
              <a:t>On the negative side, opponents of transgenic crops suggest that there are many questions that need to be answered before transgenic crops are grown on a large scale. One question deals with the effects that </a:t>
            </a:r>
            <a:r>
              <a:rPr lang="en-US" sz="2000" dirty="0" err="1"/>
              <a:t>Bt</a:t>
            </a:r>
            <a:r>
              <a:rPr lang="en-US" sz="2000" dirty="0"/>
              <a:t> plants have on nontarget organisms such as beneficial insects, worms, and birds that consume the genetically engineered crop. For example, monarch caterpillars feeding on milkweed plants near </a:t>
            </a:r>
            <a:r>
              <a:rPr lang="en-US" sz="2000" dirty="0" err="1"/>
              <a:t>Bt</a:t>
            </a:r>
            <a:r>
              <a:rPr lang="en-US" sz="2000" dirty="0"/>
              <a:t> cornfields will eat some corn pollen that has fallen on the milkweed leaves. Laboratory studies indicate that caterpillars can die from eating </a:t>
            </a:r>
            <a:r>
              <a:rPr lang="en-US" sz="2000" dirty="0" err="1"/>
              <a:t>Bt</a:t>
            </a:r>
            <a:r>
              <a:rPr lang="en-US" sz="2000" dirty="0"/>
              <a:t> pollen. However, field tests indicate that </a:t>
            </a:r>
            <a:r>
              <a:rPr lang="en-US" sz="2000" dirty="0" err="1"/>
              <a:t>Bt</a:t>
            </a:r>
            <a:r>
              <a:rPr lang="en-US" sz="2000" dirty="0"/>
              <a:t> corn is not likely to harm monarchs. Furthermore, the application of pesticides (the alternative to growing </a:t>
            </a:r>
            <a:r>
              <a:rPr lang="en-US" sz="2000" dirty="0" err="1"/>
              <a:t>Bt</a:t>
            </a:r>
            <a:r>
              <a:rPr lang="en-US" sz="2000" dirty="0"/>
              <a:t> plants) has been demonstrated to cause widespread harm to nontarget insects.</a:t>
            </a:r>
          </a:p>
          <a:p>
            <a:r>
              <a:rPr lang="en-US" altLang="zh-CN" sz="2000" dirty="0"/>
              <a:t>38-3-</a:t>
            </a:r>
            <a:r>
              <a:rPr lang="en-US" sz="2000" dirty="0"/>
              <a:t>5.What conclusion does the author make in paragraph 3 about the effect of </a:t>
            </a:r>
            <a:r>
              <a:rPr lang="en-US" sz="2000" dirty="0" err="1"/>
              <a:t>Bt</a:t>
            </a:r>
            <a:r>
              <a:rPr lang="en-US" sz="2000" dirty="0"/>
              <a:t> plants on nontarget organisms?</a:t>
            </a:r>
          </a:p>
          <a:p>
            <a:pPr marL="342900" indent="-342900">
              <a:buFont typeface="Courier New" panose="02070309020205020404" pitchFamily="49" charset="0"/>
              <a:buChar char="o"/>
            </a:pPr>
            <a:r>
              <a:rPr lang="en-US" sz="2000" dirty="0" err="1"/>
              <a:t>Bt</a:t>
            </a:r>
            <a:r>
              <a:rPr lang="en-US" sz="2000" dirty="0"/>
              <a:t> toxins do not affect nontarget organisms because the toxins only harm pests that eat the leaves, stems, or fruit of the plants.</a:t>
            </a:r>
          </a:p>
          <a:p>
            <a:pPr marL="342900" indent="-342900">
              <a:buFont typeface="Courier New" panose="02070309020205020404" pitchFamily="49" charset="0"/>
              <a:buChar char="o"/>
            </a:pPr>
            <a:r>
              <a:rPr lang="en-US" sz="2000" dirty="0" err="1"/>
              <a:t>Bt</a:t>
            </a:r>
            <a:r>
              <a:rPr lang="en-US" sz="2000" dirty="0"/>
              <a:t> plants have been shown in field studies to cause great harm to nontarget organisms.</a:t>
            </a:r>
          </a:p>
          <a:p>
            <a:pPr marL="342900" indent="-342900">
              <a:buFont typeface="Courier New" panose="02070309020205020404" pitchFamily="49" charset="0"/>
              <a:buChar char="o"/>
            </a:pPr>
            <a:r>
              <a:rPr lang="en-US" sz="2000" dirty="0" err="1"/>
              <a:t>Bt</a:t>
            </a:r>
            <a:r>
              <a:rPr lang="en-US" sz="2000" dirty="0"/>
              <a:t> plants do not cause as much harm to nontarget species as the use of conventional pesticides.</a:t>
            </a:r>
          </a:p>
          <a:p>
            <a:pPr marL="342900" indent="-342900">
              <a:buFont typeface="Courier New" panose="02070309020205020404" pitchFamily="49" charset="0"/>
              <a:buChar char="o"/>
            </a:pPr>
            <a:r>
              <a:rPr lang="en-US" sz="2000" dirty="0"/>
              <a:t>Even if </a:t>
            </a:r>
            <a:r>
              <a:rPr lang="en-US" sz="2000" dirty="0" err="1"/>
              <a:t>Bt</a:t>
            </a:r>
            <a:r>
              <a:rPr lang="en-US" sz="2000" dirty="0"/>
              <a:t> toxins do not affect the insects that feed on the plants, they have harmful effects on birds that eat these insects.</a:t>
            </a:r>
          </a:p>
        </p:txBody>
      </p:sp>
    </p:spTree>
    <p:extLst>
      <p:ext uri="{BB962C8B-B14F-4D97-AF65-F5344CB8AC3E}">
        <p14:creationId xmlns:p14="http://schemas.microsoft.com/office/powerpoint/2010/main" val="217095227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7FC64F-B794-3541-A949-31E99839CCBE}"/>
              </a:ext>
            </a:extLst>
          </p:cNvPr>
          <p:cNvSpPr>
            <a:spLocks noGrp="1"/>
          </p:cNvSpPr>
          <p:nvPr>
            <p:ph idx="1"/>
          </p:nvPr>
        </p:nvSpPr>
        <p:spPr>
          <a:xfrm>
            <a:off x="257174" y="135731"/>
            <a:ext cx="11677651" cy="6586537"/>
          </a:xfrm>
        </p:spPr>
        <p:txBody>
          <a:bodyPr>
            <a:noAutofit/>
          </a:bodyPr>
          <a:lstStyle/>
          <a:p>
            <a:r>
              <a:rPr lang="en-US" sz="2000" dirty="0"/>
              <a:t>On the negative side, opponents of transgenic crops suggest that there are many questions that need to be answered before transgenic crops are grown on a large scale. One question deals with the effects that </a:t>
            </a:r>
            <a:r>
              <a:rPr lang="en-US" sz="2000" dirty="0" err="1"/>
              <a:t>Bt</a:t>
            </a:r>
            <a:r>
              <a:rPr lang="en-US" sz="2000" dirty="0"/>
              <a:t> plants have on nontarget organisms such as beneficial insects, worms, and birds that consume the genetically engineered crop. For example, monarch caterpillars feeding on milkweed plants near </a:t>
            </a:r>
            <a:r>
              <a:rPr lang="en-US" sz="2000" dirty="0" err="1"/>
              <a:t>Bt</a:t>
            </a:r>
            <a:r>
              <a:rPr lang="en-US" sz="2000" dirty="0"/>
              <a:t> cornfields will eat some corn pollen that has fallen on the milkweed leaves. Laboratory studies indicate that caterpillars can die from eating </a:t>
            </a:r>
            <a:r>
              <a:rPr lang="en-US" sz="2000" dirty="0" err="1"/>
              <a:t>Bt</a:t>
            </a:r>
            <a:r>
              <a:rPr lang="en-US" sz="2000" dirty="0"/>
              <a:t> pollen. However, field tests indicate that </a:t>
            </a:r>
            <a:r>
              <a:rPr lang="en-US" sz="2000" dirty="0" err="1"/>
              <a:t>Bt</a:t>
            </a:r>
            <a:r>
              <a:rPr lang="en-US" sz="2000" dirty="0"/>
              <a:t> corn is not likely to harm monarchs. Furthermore, the application of pesticides (the alternative to growing </a:t>
            </a:r>
            <a:r>
              <a:rPr lang="en-US" sz="2000" dirty="0" err="1"/>
              <a:t>Bt</a:t>
            </a:r>
            <a:r>
              <a:rPr lang="en-US" sz="2000" dirty="0"/>
              <a:t> plants) has been demonstrated to cause widespread harm to nontarget insects.</a:t>
            </a:r>
          </a:p>
          <a:p>
            <a:r>
              <a:rPr lang="en-US" altLang="zh-CN" sz="2000" dirty="0"/>
              <a:t>38-3-</a:t>
            </a:r>
            <a:r>
              <a:rPr lang="en-US" sz="2000" dirty="0"/>
              <a:t>5.What conclusion does the author make in paragraph 3 about the effect of </a:t>
            </a:r>
            <a:r>
              <a:rPr lang="en-US" sz="2000" dirty="0" err="1">
                <a:solidFill>
                  <a:srgbClr val="FF0000"/>
                </a:solidFill>
              </a:rPr>
              <a:t>Bt</a:t>
            </a:r>
            <a:r>
              <a:rPr lang="en-US" sz="2000" dirty="0">
                <a:solidFill>
                  <a:srgbClr val="FF0000"/>
                </a:solidFill>
              </a:rPr>
              <a:t> plants </a:t>
            </a:r>
            <a:r>
              <a:rPr lang="en-US" sz="2000" dirty="0"/>
              <a:t>on nontarget organisms?</a:t>
            </a:r>
          </a:p>
          <a:p>
            <a:pPr marL="342900" indent="-342900">
              <a:buFont typeface="Courier New" panose="02070309020205020404" pitchFamily="49" charset="0"/>
              <a:buChar char="o"/>
            </a:pPr>
            <a:r>
              <a:rPr lang="en-US" sz="2000" dirty="0" err="1"/>
              <a:t>Bt</a:t>
            </a:r>
            <a:r>
              <a:rPr lang="en-US" sz="2000" dirty="0"/>
              <a:t> toxins do not affect nontarget organisms because the toxins only harm pests that eat the leaves, stems, or fruit of the plants.</a:t>
            </a:r>
          </a:p>
          <a:p>
            <a:pPr marL="342900" indent="-342900">
              <a:buFont typeface="Courier New" panose="02070309020205020404" pitchFamily="49" charset="0"/>
              <a:buChar char="o"/>
            </a:pPr>
            <a:r>
              <a:rPr lang="en-US" sz="2000" dirty="0" err="1"/>
              <a:t>Bt</a:t>
            </a:r>
            <a:r>
              <a:rPr lang="en-US" sz="2000" dirty="0"/>
              <a:t> plants have been shown in field studies to cause great harm to nontarget organisms.</a:t>
            </a:r>
          </a:p>
          <a:p>
            <a:pPr marL="342900" indent="-342900">
              <a:buFont typeface="Courier New" panose="02070309020205020404" pitchFamily="49" charset="0"/>
              <a:buChar char="o"/>
            </a:pPr>
            <a:r>
              <a:rPr lang="en-US" sz="2000" dirty="0" err="1"/>
              <a:t>Bt</a:t>
            </a:r>
            <a:r>
              <a:rPr lang="en-US" sz="2000" dirty="0"/>
              <a:t> plants do not cause as much harm to nontarget species as the use of conventional pesticides.</a:t>
            </a:r>
          </a:p>
          <a:p>
            <a:pPr marL="342900" indent="-342900">
              <a:buFont typeface="Courier New" panose="02070309020205020404" pitchFamily="49" charset="0"/>
              <a:buChar char="o"/>
            </a:pPr>
            <a:r>
              <a:rPr lang="en-US" sz="2000" dirty="0"/>
              <a:t>Even if </a:t>
            </a:r>
            <a:r>
              <a:rPr lang="en-US" sz="2000" dirty="0" err="1"/>
              <a:t>Bt</a:t>
            </a:r>
            <a:r>
              <a:rPr lang="en-US" sz="2000" dirty="0"/>
              <a:t> toxins do not affect the insects that feed on the plants, they have harmful effects on birds that eat these insects.</a:t>
            </a:r>
          </a:p>
        </p:txBody>
      </p:sp>
    </p:spTree>
    <p:extLst>
      <p:ext uri="{BB962C8B-B14F-4D97-AF65-F5344CB8AC3E}">
        <p14:creationId xmlns:p14="http://schemas.microsoft.com/office/powerpoint/2010/main" val="411748365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7FC64F-B794-3541-A949-31E99839CCBE}"/>
              </a:ext>
            </a:extLst>
          </p:cNvPr>
          <p:cNvSpPr>
            <a:spLocks noGrp="1"/>
          </p:cNvSpPr>
          <p:nvPr>
            <p:ph idx="1"/>
          </p:nvPr>
        </p:nvSpPr>
        <p:spPr>
          <a:xfrm>
            <a:off x="257174" y="135731"/>
            <a:ext cx="11677651" cy="6586537"/>
          </a:xfrm>
        </p:spPr>
        <p:txBody>
          <a:bodyPr>
            <a:noAutofit/>
          </a:bodyPr>
          <a:lstStyle/>
          <a:p>
            <a:r>
              <a:rPr lang="en-US" sz="2000" dirty="0"/>
              <a:t>On the negative side, opponents of transgenic crops suggest that there are many questions that need to be answered before transgenic crops are grown on a large scale. One question deals with the effects that </a:t>
            </a:r>
            <a:r>
              <a:rPr lang="en-US" sz="2000" dirty="0" err="1"/>
              <a:t>Bt</a:t>
            </a:r>
            <a:r>
              <a:rPr lang="en-US" sz="2000" dirty="0"/>
              <a:t> plants have on nontarget organisms such as beneficial insects, worms, and birds that consume the genetically engineered crop. For example, monarch caterpillars feeding on milkweed plants near </a:t>
            </a:r>
            <a:r>
              <a:rPr lang="en-US" sz="2000" dirty="0" err="1"/>
              <a:t>Bt</a:t>
            </a:r>
            <a:r>
              <a:rPr lang="en-US" sz="2000" dirty="0"/>
              <a:t> cornfields will eat some corn pollen that has fallen on the milkweed leaves. Laboratory studies indicate that caterpillars can die from eating </a:t>
            </a:r>
            <a:r>
              <a:rPr lang="en-US" sz="2000" dirty="0" err="1"/>
              <a:t>Bt</a:t>
            </a:r>
            <a:r>
              <a:rPr lang="en-US" sz="2000" dirty="0"/>
              <a:t> pollen. However, field tests indicate that </a:t>
            </a:r>
            <a:r>
              <a:rPr lang="en-US" sz="2000" dirty="0" err="1"/>
              <a:t>Bt</a:t>
            </a:r>
            <a:r>
              <a:rPr lang="en-US" sz="2000" dirty="0"/>
              <a:t> corn is not likely to harm monarchs. Furthermore, the application of pesticides (the alternative to growing </a:t>
            </a:r>
            <a:r>
              <a:rPr lang="en-US" sz="2000" dirty="0" err="1"/>
              <a:t>Bt</a:t>
            </a:r>
            <a:r>
              <a:rPr lang="en-US" sz="2000" dirty="0"/>
              <a:t> plants) has been demonstrated to cause widespread harm to nontarget insects.</a:t>
            </a:r>
          </a:p>
          <a:p>
            <a:r>
              <a:rPr lang="en-US" altLang="zh-CN" sz="2000" dirty="0"/>
              <a:t>38-3-</a:t>
            </a:r>
            <a:r>
              <a:rPr lang="en-US" sz="2000" dirty="0"/>
              <a:t>5.What conclusion does the author make in paragraph 3 about the </a:t>
            </a:r>
            <a:r>
              <a:rPr lang="en-US" sz="2000" dirty="0">
                <a:highlight>
                  <a:srgbClr val="FFFF00"/>
                </a:highlight>
              </a:rPr>
              <a:t>effect</a:t>
            </a:r>
            <a:r>
              <a:rPr lang="en-US" sz="2000" dirty="0"/>
              <a:t> of </a:t>
            </a:r>
            <a:r>
              <a:rPr lang="en-US" sz="2000" dirty="0" err="1">
                <a:solidFill>
                  <a:srgbClr val="FF0000"/>
                </a:solidFill>
              </a:rPr>
              <a:t>Bt</a:t>
            </a:r>
            <a:r>
              <a:rPr lang="en-US" sz="2000" dirty="0">
                <a:solidFill>
                  <a:srgbClr val="FF0000"/>
                </a:solidFill>
              </a:rPr>
              <a:t> plants </a:t>
            </a:r>
            <a:r>
              <a:rPr lang="en-US" sz="2000" dirty="0"/>
              <a:t>on </a:t>
            </a:r>
            <a:r>
              <a:rPr lang="en-US" sz="2000" dirty="0">
                <a:highlight>
                  <a:srgbClr val="FFFF00"/>
                </a:highlight>
              </a:rPr>
              <a:t>nontarget organisms</a:t>
            </a:r>
            <a:r>
              <a:rPr lang="en-US" sz="2000" dirty="0"/>
              <a:t>?</a:t>
            </a:r>
          </a:p>
          <a:p>
            <a:pPr marL="342900" indent="-342900">
              <a:buFont typeface="Courier New" panose="02070309020205020404" pitchFamily="49" charset="0"/>
              <a:buChar char="o"/>
            </a:pPr>
            <a:r>
              <a:rPr lang="en-US" sz="2000" dirty="0" err="1"/>
              <a:t>Bt</a:t>
            </a:r>
            <a:r>
              <a:rPr lang="en-US" sz="2000" dirty="0"/>
              <a:t> toxins do not affect nontarget organisms because the toxins only harm pests that eat the leaves, stems, or fruit of the plants.</a:t>
            </a:r>
          </a:p>
          <a:p>
            <a:pPr marL="342900" indent="-342900">
              <a:buFont typeface="Courier New" panose="02070309020205020404" pitchFamily="49" charset="0"/>
              <a:buChar char="o"/>
            </a:pPr>
            <a:r>
              <a:rPr lang="en-US" sz="2000" dirty="0" err="1"/>
              <a:t>Bt</a:t>
            </a:r>
            <a:r>
              <a:rPr lang="en-US" sz="2000" dirty="0"/>
              <a:t> plants have been shown in field studies to cause great harm to nontarget organisms.</a:t>
            </a:r>
          </a:p>
          <a:p>
            <a:pPr marL="342900" indent="-342900">
              <a:buFont typeface="Courier New" panose="02070309020205020404" pitchFamily="49" charset="0"/>
              <a:buChar char="o"/>
            </a:pPr>
            <a:r>
              <a:rPr lang="en-US" sz="2000" dirty="0" err="1"/>
              <a:t>Bt</a:t>
            </a:r>
            <a:r>
              <a:rPr lang="en-US" sz="2000" dirty="0"/>
              <a:t> plants do not cause as much harm to nontarget species as the use of conventional pesticides.</a:t>
            </a:r>
          </a:p>
          <a:p>
            <a:pPr marL="342900" indent="-342900">
              <a:buFont typeface="Courier New" panose="02070309020205020404" pitchFamily="49" charset="0"/>
              <a:buChar char="o"/>
            </a:pPr>
            <a:r>
              <a:rPr lang="en-US" sz="2000" dirty="0"/>
              <a:t>Even if </a:t>
            </a:r>
            <a:r>
              <a:rPr lang="en-US" sz="2000" dirty="0" err="1"/>
              <a:t>Bt</a:t>
            </a:r>
            <a:r>
              <a:rPr lang="en-US" sz="2000" dirty="0"/>
              <a:t> toxins do not affect the insects that feed on the plants, they have harmful effects on birds that eat these insects.</a:t>
            </a:r>
          </a:p>
        </p:txBody>
      </p:sp>
    </p:spTree>
    <p:extLst>
      <p:ext uri="{BB962C8B-B14F-4D97-AF65-F5344CB8AC3E}">
        <p14:creationId xmlns:p14="http://schemas.microsoft.com/office/powerpoint/2010/main" val="367165995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7FC64F-B794-3541-A949-31E99839CCBE}"/>
              </a:ext>
            </a:extLst>
          </p:cNvPr>
          <p:cNvSpPr>
            <a:spLocks noGrp="1"/>
          </p:cNvSpPr>
          <p:nvPr>
            <p:ph idx="1"/>
          </p:nvPr>
        </p:nvSpPr>
        <p:spPr>
          <a:xfrm>
            <a:off x="257174" y="135731"/>
            <a:ext cx="11677651" cy="6586537"/>
          </a:xfrm>
        </p:spPr>
        <p:txBody>
          <a:bodyPr>
            <a:noAutofit/>
          </a:bodyPr>
          <a:lstStyle/>
          <a:p>
            <a:r>
              <a:rPr lang="en-US" sz="2000" dirty="0"/>
              <a:t>On the negative side, opponents of transgenic crops suggest that there are many questions that need to be answered before transgenic crops are grown on a large scale. One question deals with the effects that </a:t>
            </a:r>
            <a:r>
              <a:rPr lang="en-US" sz="2000" dirty="0" err="1"/>
              <a:t>Bt</a:t>
            </a:r>
            <a:r>
              <a:rPr lang="en-US" sz="2000" dirty="0"/>
              <a:t> plants have on nontarget organisms such as beneficial insects, worms, and birds that consume the genetically engineered crop. For example, monarch caterpillars feeding on milkweed plants near </a:t>
            </a:r>
            <a:r>
              <a:rPr lang="en-US" sz="2000" dirty="0" err="1"/>
              <a:t>Bt</a:t>
            </a:r>
            <a:r>
              <a:rPr lang="en-US" sz="2000" dirty="0"/>
              <a:t> cornfields will eat some corn pollen that has fallen on the milkweed leaves. </a:t>
            </a:r>
            <a:r>
              <a:rPr lang="en-US" sz="2000" dirty="0">
                <a:solidFill>
                  <a:srgbClr val="FF0000"/>
                </a:solidFill>
              </a:rPr>
              <a:t>Laboratory studies indicate that caterpillars can die from eating </a:t>
            </a:r>
            <a:r>
              <a:rPr lang="en-US" sz="2000" dirty="0" err="1">
                <a:solidFill>
                  <a:srgbClr val="FF0000"/>
                </a:solidFill>
              </a:rPr>
              <a:t>Bt</a:t>
            </a:r>
            <a:r>
              <a:rPr lang="en-US" sz="2000" dirty="0">
                <a:solidFill>
                  <a:srgbClr val="FF0000"/>
                </a:solidFill>
              </a:rPr>
              <a:t> pollen. However, field tests indicate that </a:t>
            </a:r>
            <a:r>
              <a:rPr lang="en-US" sz="2000" dirty="0" err="1">
                <a:solidFill>
                  <a:srgbClr val="FF0000"/>
                </a:solidFill>
              </a:rPr>
              <a:t>Bt</a:t>
            </a:r>
            <a:r>
              <a:rPr lang="en-US" sz="2000" dirty="0">
                <a:solidFill>
                  <a:srgbClr val="FF0000"/>
                </a:solidFill>
              </a:rPr>
              <a:t> corn is not likely to harm monarchs. </a:t>
            </a:r>
            <a:r>
              <a:rPr lang="en-US" sz="2000" dirty="0"/>
              <a:t>Furthermore, the application of pesticides (the alternative to growing </a:t>
            </a:r>
            <a:r>
              <a:rPr lang="en-US" sz="2000" dirty="0" err="1"/>
              <a:t>Bt</a:t>
            </a:r>
            <a:r>
              <a:rPr lang="en-US" sz="2000" dirty="0"/>
              <a:t> plants) has been demonstrated to cause widespread harm to nontarget insects.</a:t>
            </a:r>
          </a:p>
          <a:p>
            <a:r>
              <a:rPr lang="en-US" altLang="zh-CN" sz="2000" dirty="0"/>
              <a:t>38-3-</a:t>
            </a:r>
            <a:r>
              <a:rPr lang="en-US" sz="2000" dirty="0"/>
              <a:t>5.What conclusion does the author make in paragraph 3 about the </a:t>
            </a:r>
            <a:r>
              <a:rPr lang="en-US" sz="2000" dirty="0">
                <a:highlight>
                  <a:srgbClr val="FFFF00"/>
                </a:highlight>
              </a:rPr>
              <a:t>effect</a:t>
            </a:r>
            <a:r>
              <a:rPr lang="en-US" sz="2000" dirty="0"/>
              <a:t> of </a:t>
            </a:r>
            <a:r>
              <a:rPr lang="en-US" sz="2000" dirty="0" err="1">
                <a:solidFill>
                  <a:srgbClr val="FF0000"/>
                </a:solidFill>
              </a:rPr>
              <a:t>Bt</a:t>
            </a:r>
            <a:r>
              <a:rPr lang="en-US" sz="2000" dirty="0">
                <a:solidFill>
                  <a:srgbClr val="FF0000"/>
                </a:solidFill>
              </a:rPr>
              <a:t> plants </a:t>
            </a:r>
            <a:r>
              <a:rPr lang="en-US" sz="2000" dirty="0"/>
              <a:t>on </a:t>
            </a:r>
            <a:r>
              <a:rPr lang="en-US" sz="2000" dirty="0">
                <a:highlight>
                  <a:srgbClr val="FFFF00"/>
                </a:highlight>
              </a:rPr>
              <a:t>nontarget organisms</a:t>
            </a:r>
            <a:r>
              <a:rPr lang="en-US" sz="2000" dirty="0"/>
              <a:t>?</a:t>
            </a:r>
          </a:p>
          <a:p>
            <a:pPr marL="342900" indent="-342900">
              <a:buFont typeface="Courier New" panose="02070309020205020404" pitchFamily="49" charset="0"/>
              <a:buChar char="o"/>
            </a:pPr>
            <a:r>
              <a:rPr lang="en-US" sz="2000" dirty="0" err="1"/>
              <a:t>Bt</a:t>
            </a:r>
            <a:r>
              <a:rPr lang="en-US" sz="2000" dirty="0"/>
              <a:t> toxins do not affect nontarget organisms because the toxins only harm pests that eat the leaves, stems, or fruit of the plants.</a:t>
            </a:r>
          </a:p>
          <a:p>
            <a:pPr marL="342900" indent="-342900">
              <a:buFont typeface="Courier New" panose="02070309020205020404" pitchFamily="49" charset="0"/>
              <a:buChar char="o"/>
            </a:pPr>
            <a:r>
              <a:rPr lang="en-US" sz="2000" dirty="0" err="1"/>
              <a:t>Bt</a:t>
            </a:r>
            <a:r>
              <a:rPr lang="en-US" sz="2000" dirty="0"/>
              <a:t> plants have been shown in field studies to cause great harm to nontarget organisms.</a:t>
            </a:r>
          </a:p>
          <a:p>
            <a:pPr marL="342900" indent="-342900">
              <a:buFont typeface="Courier New" panose="02070309020205020404" pitchFamily="49" charset="0"/>
              <a:buChar char="o"/>
            </a:pPr>
            <a:r>
              <a:rPr lang="en-US" sz="2000" dirty="0" err="1"/>
              <a:t>Bt</a:t>
            </a:r>
            <a:r>
              <a:rPr lang="en-US" sz="2000" dirty="0"/>
              <a:t> plants do not cause as much harm to nontarget species as the use of conventional pesticides.</a:t>
            </a:r>
          </a:p>
          <a:p>
            <a:pPr marL="342900" indent="-342900">
              <a:buFont typeface="Courier New" panose="02070309020205020404" pitchFamily="49" charset="0"/>
              <a:buChar char="o"/>
            </a:pPr>
            <a:r>
              <a:rPr lang="en-US" sz="2000" dirty="0"/>
              <a:t>Even if </a:t>
            </a:r>
            <a:r>
              <a:rPr lang="en-US" sz="2000" dirty="0" err="1"/>
              <a:t>Bt</a:t>
            </a:r>
            <a:r>
              <a:rPr lang="en-US" sz="2000" dirty="0"/>
              <a:t> toxins do not affect the insects that feed on the plants, they have harmful effects on birds that eat these insects.</a:t>
            </a:r>
          </a:p>
        </p:txBody>
      </p:sp>
    </p:spTree>
    <p:extLst>
      <p:ext uri="{BB962C8B-B14F-4D97-AF65-F5344CB8AC3E}">
        <p14:creationId xmlns:p14="http://schemas.microsoft.com/office/powerpoint/2010/main" val="3567320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a:extLst>
              <a:ext uri="{FF2B5EF4-FFF2-40B4-BE49-F238E27FC236}">
                <a16:creationId xmlns:a16="http://schemas.microsoft.com/office/drawing/2014/main" id="{C99A1030-09B1-8146-8BDA-BCF3D151DF79}"/>
              </a:ext>
            </a:extLst>
          </p:cNvPr>
          <p:cNvGraphicFramePr>
            <a:graphicFrameLocks noGrp="1"/>
          </p:cNvGraphicFramePr>
          <p:nvPr>
            <p:ph idx="1"/>
          </p:nvPr>
        </p:nvGraphicFramePr>
        <p:xfrm>
          <a:off x="417443" y="1157188"/>
          <a:ext cx="5526158" cy="5176935"/>
        </p:xfrm>
        <a:graphic>
          <a:graphicData uri="http://schemas.openxmlformats.org/drawingml/2006/table">
            <a:tbl>
              <a:tblPr firstRow="1" bandRow="1">
                <a:tableStyleId>{E8B1032C-EA38-4F05-BA0D-38AFFFC7BED3}</a:tableStyleId>
              </a:tblPr>
              <a:tblGrid>
                <a:gridCol w="2763079">
                  <a:extLst>
                    <a:ext uri="{9D8B030D-6E8A-4147-A177-3AD203B41FA5}">
                      <a16:colId xmlns:a16="http://schemas.microsoft.com/office/drawing/2014/main" val="625381708"/>
                    </a:ext>
                  </a:extLst>
                </a:gridCol>
                <a:gridCol w="2763079">
                  <a:extLst>
                    <a:ext uri="{9D8B030D-6E8A-4147-A177-3AD203B41FA5}">
                      <a16:colId xmlns:a16="http://schemas.microsoft.com/office/drawing/2014/main" val="2501348299"/>
                    </a:ext>
                  </a:extLst>
                </a:gridCol>
              </a:tblGrid>
              <a:tr h="855925">
                <a:tc>
                  <a:txBody>
                    <a:bodyPr/>
                    <a:lstStyle/>
                    <a:p>
                      <a:pPr algn="ctr" fontAlgn="b"/>
                      <a:r>
                        <a:rPr lang="en-US" sz="2800" b="0" i="0" u="none" strike="noStrike" dirty="0">
                          <a:solidFill>
                            <a:sysClr val="windowText" lastClr="000000"/>
                          </a:solidFill>
                          <a:effectLst/>
                          <a:latin typeface="Microsoft YaHei UI" panose="020B0503020204020204" pitchFamily="34" charset="-122"/>
                          <a:ea typeface="Microsoft YaHei UI" panose="020B0503020204020204" pitchFamily="34" charset="-122"/>
                        </a:rPr>
                        <a:t>Raw Point Total</a:t>
                      </a:r>
                    </a:p>
                  </a:txBody>
                  <a:tcPr marL="9525" marR="9525" marT="9525" marB="0" anchor="ctr"/>
                </a:tc>
                <a:tc>
                  <a:txBody>
                    <a:bodyPr/>
                    <a:lstStyle/>
                    <a:p>
                      <a:pPr algn="ctr" fontAlgn="b"/>
                      <a:r>
                        <a:rPr lang="en-US" sz="2800" b="0" i="0" u="none" strike="noStrike" dirty="0">
                          <a:solidFill>
                            <a:sysClr val="windowText" lastClr="000000"/>
                          </a:solidFill>
                          <a:effectLst/>
                          <a:latin typeface="Microsoft YaHei UI" panose="020B0503020204020204" pitchFamily="34" charset="-122"/>
                          <a:ea typeface="Microsoft YaHei UI" panose="020B0503020204020204" pitchFamily="34" charset="-122"/>
                        </a:rPr>
                        <a:t>Scaled Score</a:t>
                      </a:r>
                    </a:p>
                  </a:txBody>
                  <a:tcPr marL="9525" marR="9525" marT="9525" marB="0" anchor="ctr"/>
                </a:tc>
                <a:extLst>
                  <a:ext uri="{0D108BD9-81ED-4DB2-BD59-A6C34878D82A}">
                    <a16:rowId xmlns:a16="http://schemas.microsoft.com/office/drawing/2014/main" val="576374628"/>
                  </a:ext>
                </a:extLst>
              </a:tr>
              <a:tr h="432101">
                <a:tc>
                  <a:txBody>
                    <a:bodyPr/>
                    <a:lstStyle/>
                    <a:p>
                      <a:pPr algn="ctr" fontAlgn="ctr"/>
                      <a:r>
                        <a:rPr lang="en-CN" sz="2400" b="0" i="0" u="none" strike="noStrike" dirty="0">
                          <a:solidFill>
                            <a:srgbClr val="000000"/>
                          </a:solidFill>
                          <a:effectLst/>
                          <a:latin typeface="Calibri" panose="020F0502020204030204" pitchFamily="34" charset="0"/>
                        </a:rPr>
                        <a:t>32-33</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30</a:t>
                      </a:r>
                    </a:p>
                  </a:txBody>
                  <a:tcPr marL="9525" marR="9525" marT="9525" marB="0" anchor="ctr"/>
                </a:tc>
                <a:extLst>
                  <a:ext uri="{0D108BD9-81ED-4DB2-BD59-A6C34878D82A}">
                    <a16:rowId xmlns:a16="http://schemas.microsoft.com/office/drawing/2014/main" val="2269105296"/>
                  </a:ext>
                </a:extLst>
              </a:tr>
              <a:tr h="432101">
                <a:tc>
                  <a:txBody>
                    <a:bodyPr/>
                    <a:lstStyle/>
                    <a:p>
                      <a:pPr algn="ctr" fontAlgn="ctr"/>
                      <a:r>
                        <a:rPr lang="en-CN" sz="2400" b="0" i="0" u="none" strike="noStrike" dirty="0">
                          <a:solidFill>
                            <a:srgbClr val="000000"/>
                          </a:solidFill>
                          <a:effectLst/>
                          <a:latin typeface="Calibri" panose="020F0502020204030204" pitchFamily="34" charset="0"/>
                        </a:rPr>
                        <a:t>31</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29-30</a:t>
                      </a:r>
                    </a:p>
                  </a:txBody>
                  <a:tcPr marL="9525" marR="9525" marT="9525" marB="0" anchor="ctr"/>
                </a:tc>
                <a:extLst>
                  <a:ext uri="{0D108BD9-81ED-4DB2-BD59-A6C34878D82A}">
                    <a16:rowId xmlns:a16="http://schemas.microsoft.com/office/drawing/2014/main" val="317197780"/>
                  </a:ext>
                </a:extLst>
              </a:tr>
              <a:tr h="432101">
                <a:tc>
                  <a:txBody>
                    <a:bodyPr/>
                    <a:lstStyle/>
                    <a:p>
                      <a:pPr algn="ctr" fontAlgn="ctr"/>
                      <a:r>
                        <a:rPr lang="en-CN" sz="2400" b="0" i="0" u="none" strike="noStrike">
                          <a:solidFill>
                            <a:srgbClr val="000000"/>
                          </a:solidFill>
                          <a:effectLst/>
                          <a:latin typeface="Calibri" panose="020F0502020204030204" pitchFamily="34" charset="0"/>
                        </a:rPr>
                        <a:t>30</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28-30</a:t>
                      </a:r>
                    </a:p>
                  </a:txBody>
                  <a:tcPr marL="9525" marR="9525" marT="9525" marB="0" anchor="ctr"/>
                </a:tc>
                <a:extLst>
                  <a:ext uri="{0D108BD9-81ED-4DB2-BD59-A6C34878D82A}">
                    <a16:rowId xmlns:a16="http://schemas.microsoft.com/office/drawing/2014/main" val="2417106298"/>
                  </a:ext>
                </a:extLst>
              </a:tr>
              <a:tr h="432101">
                <a:tc>
                  <a:txBody>
                    <a:bodyPr/>
                    <a:lstStyle/>
                    <a:p>
                      <a:pPr algn="ctr" fontAlgn="ctr"/>
                      <a:r>
                        <a:rPr lang="en-CN" sz="2400" b="0" i="0" u="none" strike="noStrike">
                          <a:solidFill>
                            <a:srgbClr val="000000"/>
                          </a:solidFill>
                          <a:effectLst/>
                          <a:latin typeface="Calibri" panose="020F0502020204030204" pitchFamily="34" charset="0"/>
                        </a:rPr>
                        <a:t>29</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27-28</a:t>
                      </a:r>
                    </a:p>
                  </a:txBody>
                  <a:tcPr marL="9525" marR="9525" marT="9525" marB="0" anchor="ctr"/>
                </a:tc>
                <a:extLst>
                  <a:ext uri="{0D108BD9-81ED-4DB2-BD59-A6C34878D82A}">
                    <a16:rowId xmlns:a16="http://schemas.microsoft.com/office/drawing/2014/main" val="2707425574"/>
                  </a:ext>
                </a:extLst>
              </a:tr>
              <a:tr h="432101">
                <a:tc>
                  <a:txBody>
                    <a:bodyPr/>
                    <a:lstStyle/>
                    <a:p>
                      <a:pPr algn="ctr" fontAlgn="ctr"/>
                      <a:r>
                        <a:rPr lang="en-CN" sz="2400" b="0" i="0" u="none" strike="noStrike">
                          <a:solidFill>
                            <a:srgbClr val="000000"/>
                          </a:solidFill>
                          <a:effectLst/>
                          <a:latin typeface="Calibri" panose="020F0502020204030204" pitchFamily="34" charset="0"/>
                        </a:rPr>
                        <a:t>28</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26-29</a:t>
                      </a:r>
                    </a:p>
                  </a:txBody>
                  <a:tcPr marL="9525" marR="9525" marT="9525" marB="0" anchor="ctr"/>
                </a:tc>
                <a:extLst>
                  <a:ext uri="{0D108BD9-81ED-4DB2-BD59-A6C34878D82A}">
                    <a16:rowId xmlns:a16="http://schemas.microsoft.com/office/drawing/2014/main" val="3697387313"/>
                  </a:ext>
                </a:extLst>
              </a:tr>
              <a:tr h="432101">
                <a:tc>
                  <a:txBody>
                    <a:bodyPr/>
                    <a:lstStyle/>
                    <a:p>
                      <a:pPr algn="ctr" fontAlgn="ctr"/>
                      <a:r>
                        <a:rPr lang="en-CN" sz="2400" b="0" i="0" u="none" strike="noStrike">
                          <a:solidFill>
                            <a:srgbClr val="000000"/>
                          </a:solidFill>
                          <a:effectLst/>
                          <a:latin typeface="Calibri" panose="020F0502020204030204" pitchFamily="34" charset="0"/>
                        </a:rPr>
                        <a:t>27</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25-28</a:t>
                      </a:r>
                    </a:p>
                  </a:txBody>
                  <a:tcPr marL="9525" marR="9525" marT="9525" marB="0" anchor="ctr"/>
                </a:tc>
                <a:extLst>
                  <a:ext uri="{0D108BD9-81ED-4DB2-BD59-A6C34878D82A}">
                    <a16:rowId xmlns:a16="http://schemas.microsoft.com/office/drawing/2014/main" val="3258803994"/>
                  </a:ext>
                </a:extLst>
              </a:tr>
              <a:tr h="432101">
                <a:tc>
                  <a:txBody>
                    <a:bodyPr/>
                    <a:lstStyle/>
                    <a:p>
                      <a:pPr algn="ctr" fontAlgn="ctr"/>
                      <a:r>
                        <a:rPr lang="en-CN" sz="2400" b="0" i="0" u="none" strike="noStrike">
                          <a:solidFill>
                            <a:srgbClr val="000000"/>
                          </a:solidFill>
                          <a:effectLst/>
                          <a:latin typeface="Calibri" panose="020F0502020204030204" pitchFamily="34" charset="0"/>
                        </a:rPr>
                        <a:t>26</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24-27</a:t>
                      </a:r>
                    </a:p>
                  </a:txBody>
                  <a:tcPr marL="9525" marR="9525" marT="9525" marB="0" anchor="ctr"/>
                </a:tc>
                <a:extLst>
                  <a:ext uri="{0D108BD9-81ED-4DB2-BD59-A6C34878D82A}">
                    <a16:rowId xmlns:a16="http://schemas.microsoft.com/office/drawing/2014/main" val="3688100945"/>
                  </a:ext>
                </a:extLst>
              </a:tr>
              <a:tr h="432101">
                <a:tc>
                  <a:txBody>
                    <a:bodyPr/>
                    <a:lstStyle/>
                    <a:p>
                      <a:pPr algn="ctr" fontAlgn="ctr"/>
                      <a:r>
                        <a:rPr lang="en-CN" sz="2400" b="0" i="0" u="none" strike="noStrike">
                          <a:solidFill>
                            <a:srgbClr val="000000"/>
                          </a:solidFill>
                          <a:effectLst/>
                          <a:latin typeface="Calibri" panose="020F0502020204030204" pitchFamily="34" charset="0"/>
                        </a:rPr>
                        <a:t>25</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23-26</a:t>
                      </a:r>
                    </a:p>
                  </a:txBody>
                  <a:tcPr marL="9525" marR="9525" marT="9525" marB="0" anchor="ctr"/>
                </a:tc>
                <a:extLst>
                  <a:ext uri="{0D108BD9-81ED-4DB2-BD59-A6C34878D82A}">
                    <a16:rowId xmlns:a16="http://schemas.microsoft.com/office/drawing/2014/main" val="2230960942"/>
                  </a:ext>
                </a:extLst>
              </a:tr>
              <a:tr h="432101">
                <a:tc>
                  <a:txBody>
                    <a:bodyPr/>
                    <a:lstStyle/>
                    <a:p>
                      <a:pPr algn="ctr" fontAlgn="ctr"/>
                      <a:r>
                        <a:rPr lang="en-CN" sz="2400" b="0" i="0" u="none" strike="noStrike">
                          <a:solidFill>
                            <a:srgbClr val="000000"/>
                          </a:solidFill>
                          <a:effectLst/>
                          <a:latin typeface="Calibri" panose="020F0502020204030204" pitchFamily="34" charset="0"/>
                        </a:rPr>
                        <a:t>24</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21-25</a:t>
                      </a:r>
                    </a:p>
                  </a:txBody>
                  <a:tcPr marL="9525" marR="9525" marT="9525" marB="0" anchor="ctr"/>
                </a:tc>
                <a:extLst>
                  <a:ext uri="{0D108BD9-81ED-4DB2-BD59-A6C34878D82A}">
                    <a16:rowId xmlns:a16="http://schemas.microsoft.com/office/drawing/2014/main" val="2185706366"/>
                  </a:ext>
                </a:extLst>
              </a:tr>
              <a:tr h="432101">
                <a:tc>
                  <a:txBody>
                    <a:bodyPr/>
                    <a:lstStyle/>
                    <a:p>
                      <a:pPr algn="ctr" fontAlgn="ctr"/>
                      <a:r>
                        <a:rPr lang="en-CN" sz="2400" b="0" i="0" u="none" strike="noStrike">
                          <a:solidFill>
                            <a:srgbClr val="000000"/>
                          </a:solidFill>
                          <a:effectLst/>
                          <a:latin typeface="Calibri" panose="020F0502020204030204" pitchFamily="34" charset="0"/>
                        </a:rPr>
                        <a:t>23</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20-25</a:t>
                      </a:r>
                    </a:p>
                  </a:txBody>
                  <a:tcPr marL="9525" marR="9525" marT="9525" marB="0" anchor="ctr"/>
                </a:tc>
                <a:extLst>
                  <a:ext uri="{0D108BD9-81ED-4DB2-BD59-A6C34878D82A}">
                    <a16:rowId xmlns:a16="http://schemas.microsoft.com/office/drawing/2014/main" val="4094896131"/>
                  </a:ext>
                </a:extLst>
              </a:tr>
            </a:tbl>
          </a:graphicData>
        </a:graphic>
      </p:graphicFrame>
      <p:sp>
        <p:nvSpPr>
          <p:cNvPr id="3" name="Title 2">
            <a:extLst>
              <a:ext uri="{FF2B5EF4-FFF2-40B4-BE49-F238E27FC236}">
                <a16:creationId xmlns:a16="http://schemas.microsoft.com/office/drawing/2014/main" id="{6E9C636A-657D-0045-90E2-DD68A37A1184}"/>
              </a:ext>
            </a:extLst>
          </p:cNvPr>
          <p:cNvSpPr>
            <a:spLocks noGrp="1"/>
          </p:cNvSpPr>
          <p:nvPr>
            <p:ph type="title"/>
          </p:nvPr>
        </p:nvSpPr>
        <p:spPr>
          <a:xfrm>
            <a:off x="838200" y="257919"/>
            <a:ext cx="10515600" cy="792063"/>
          </a:xfrm>
        </p:spPr>
        <p:txBody>
          <a:bodyPr/>
          <a:lstStyle/>
          <a:p>
            <a:pPr algn="ctr"/>
            <a:r>
              <a:rPr lang="en-US" dirty="0"/>
              <a:t>Scoring</a:t>
            </a:r>
            <a:r>
              <a:rPr lang="zh-CN" altLang="en-US" dirty="0"/>
              <a:t> </a:t>
            </a:r>
            <a:r>
              <a:rPr lang="en-US" altLang="zh-CN" dirty="0"/>
              <a:t>Scale</a:t>
            </a:r>
            <a:r>
              <a:rPr lang="zh-CN" altLang="en-US" dirty="0"/>
              <a:t> </a:t>
            </a:r>
            <a:r>
              <a:rPr lang="en-US" altLang="zh-CN" dirty="0"/>
              <a:t>(OG</a:t>
            </a:r>
            <a:r>
              <a:rPr lang="zh-CN" altLang="en-US" dirty="0"/>
              <a:t> </a:t>
            </a:r>
            <a:r>
              <a:rPr lang="en-US" altLang="zh-CN" dirty="0"/>
              <a:t>6</a:t>
            </a:r>
            <a:r>
              <a:rPr lang="en-US" altLang="zh-CN" baseline="30000" dirty="0"/>
              <a:t>th</a:t>
            </a:r>
            <a:r>
              <a:rPr lang="en-US" altLang="zh-CN" dirty="0"/>
              <a:t>)</a:t>
            </a:r>
            <a:r>
              <a:rPr lang="zh-CN" altLang="en-US" baseline="30000" dirty="0"/>
              <a:t> </a:t>
            </a:r>
            <a:endParaRPr lang="en-US" dirty="0"/>
          </a:p>
        </p:txBody>
      </p:sp>
      <p:sp>
        <p:nvSpPr>
          <p:cNvPr id="4" name="Content Placeholder 1">
            <a:extLst>
              <a:ext uri="{FF2B5EF4-FFF2-40B4-BE49-F238E27FC236}">
                <a16:creationId xmlns:a16="http://schemas.microsoft.com/office/drawing/2014/main" id="{9E02371C-439D-A649-B710-10855F4F6ED3}"/>
              </a:ext>
            </a:extLst>
          </p:cNvPr>
          <p:cNvSpPr txBox="1">
            <a:spLocks/>
          </p:cNvSpPr>
          <p:nvPr/>
        </p:nvSpPr>
        <p:spPr>
          <a:xfrm>
            <a:off x="6096000" y="1371600"/>
            <a:ext cx="5257800" cy="4805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Microsoft YaHei UI" panose="020B0503020204020204" pitchFamily="34" charset="-122"/>
              <a:ea typeface="Microsoft YaHei UI" panose="020B0503020204020204" pitchFamily="34" charset="-122"/>
              <a:cs typeface="Arial" panose="020B0604020202020204" pitchFamily="34" charset="0"/>
            </a:endParaRPr>
          </a:p>
        </p:txBody>
      </p:sp>
      <p:sp>
        <p:nvSpPr>
          <p:cNvPr id="5" name="Content Placeholder 1">
            <a:extLst>
              <a:ext uri="{FF2B5EF4-FFF2-40B4-BE49-F238E27FC236}">
                <a16:creationId xmlns:a16="http://schemas.microsoft.com/office/drawing/2014/main" id="{1111601C-AC5B-E74A-9374-B0F6616F0C18}"/>
              </a:ext>
            </a:extLst>
          </p:cNvPr>
          <p:cNvSpPr txBox="1">
            <a:spLocks/>
          </p:cNvSpPr>
          <p:nvPr/>
        </p:nvSpPr>
        <p:spPr>
          <a:xfrm>
            <a:off x="6248400" y="1371600"/>
            <a:ext cx="5105400" cy="4805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Microsoft YaHei UI" panose="020B0503020204020204" pitchFamily="34" charset="-122"/>
              <a:ea typeface="Microsoft YaHei UI" panose="020B0503020204020204" pitchFamily="34" charset="-122"/>
              <a:cs typeface="Arial" panose="020B0604020202020204" pitchFamily="34" charset="0"/>
            </a:endParaRPr>
          </a:p>
        </p:txBody>
      </p:sp>
      <p:graphicFrame>
        <p:nvGraphicFramePr>
          <p:cNvPr id="7" name="Content Placeholder 7">
            <a:extLst>
              <a:ext uri="{FF2B5EF4-FFF2-40B4-BE49-F238E27FC236}">
                <a16:creationId xmlns:a16="http://schemas.microsoft.com/office/drawing/2014/main" id="{4E0F2826-12C6-8247-801C-2F3D886D214B}"/>
              </a:ext>
            </a:extLst>
          </p:cNvPr>
          <p:cNvGraphicFramePr>
            <a:graphicFrameLocks/>
          </p:cNvGraphicFramePr>
          <p:nvPr/>
        </p:nvGraphicFramePr>
        <p:xfrm>
          <a:off x="6435385" y="1157188"/>
          <a:ext cx="5526158" cy="5176935"/>
        </p:xfrm>
        <a:graphic>
          <a:graphicData uri="http://schemas.openxmlformats.org/drawingml/2006/table">
            <a:tbl>
              <a:tblPr firstRow="1" bandRow="1">
                <a:tableStyleId>{E8B1032C-EA38-4F05-BA0D-38AFFFC7BED3}</a:tableStyleId>
              </a:tblPr>
              <a:tblGrid>
                <a:gridCol w="2763079">
                  <a:extLst>
                    <a:ext uri="{9D8B030D-6E8A-4147-A177-3AD203B41FA5}">
                      <a16:colId xmlns:a16="http://schemas.microsoft.com/office/drawing/2014/main" val="625381708"/>
                    </a:ext>
                  </a:extLst>
                </a:gridCol>
                <a:gridCol w="2763079">
                  <a:extLst>
                    <a:ext uri="{9D8B030D-6E8A-4147-A177-3AD203B41FA5}">
                      <a16:colId xmlns:a16="http://schemas.microsoft.com/office/drawing/2014/main" val="2501348299"/>
                    </a:ext>
                  </a:extLst>
                </a:gridCol>
              </a:tblGrid>
              <a:tr h="855925">
                <a:tc>
                  <a:txBody>
                    <a:bodyPr/>
                    <a:lstStyle/>
                    <a:p>
                      <a:pPr algn="ctr" fontAlgn="b"/>
                      <a:r>
                        <a:rPr lang="en-US" sz="2800" b="0" i="0" u="none" strike="noStrike" dirty="0">
                          <a:solidFill>
                            <a:sysClr val="windowText" lastClr="000000"/>
                          </a:solidFill>
                          <a:effectLst/>
                          <a:latin typeface="Microsoft YaHei UI" panose="020B0503020204020204" pitchFamily="34" charset="-122"/>
                          <a:ea typeface="Microsoft YaHei UI" panose="020B0503020204020204" pitchFamily="34" charset="-122"/>
                        </a:rPr>
                        <a:t>Raw Point Total</a:t>
                      </a:r>
                    </a:p>
                  </a:txBody>
                  <a:tcPr marL="9525" marR="9525" marT="9525" marB="0" anchor="ctr"/>
                </a:tc>
                <a:tc>
                  <a:txBody>
                    <a:bodyPr/>
                    <a:lstStyle/>
                    <a:p>
                      <a:pPr algn="ctr" fontAlgn="b"/>
                      <a:r>
                        <a:rPr lang="en-US" sz="2800" b="0" i="0" u="none" strike="noStrike" dirty="0">
                          <a:solidFill>
                            <a:sysClr val="windowText" lastClr="000000"/>
                          </a:solidFill>
                          <a:effectLst/>
                          <a:latin typeface="Microsoft YaHei UI" panose="020B0503020204020204" pitchFamily="34" charset="-122"/>
                          <a:ea typeface="Microsoft YaHei UI" panose="020B0503020204020204" pitchFamily="34" charset="-122"/>
                        </a:rPr>
                        <a:t>Scaled Score</a:t>
                      </a:r>
                    </a:p>
                  </a:txBody>
                  <a:tcPr marL="9525" marR="9525" marT="9525" marB="0" anchor="ctr"/>
                </a:tc>
                <a:extLst>
                  <a:ext uri="{0D108BD9-81ED-4DB2-BD59-A6C34878D82A}">
                    <a16:rowId xmlns:a16="http://schemas.microsoft.com/office/drawing/2014/main" val="576374628"/>
                  </a:ext>
                </a:extLst>
              </a:tr>
              <a:tr h="432101">
                <a:tc>
                  <a:txBody>
                    <a:bodyPr/>
                    <a:lstStyle/>
                    <a:p>
                      <a:pPr algn="ctr" fontAlgn="ctr"/>
                      <a:r>
                        <a:rPr lang="en-CN" sz="2400" b="0" i="0" u="none" strike="noStrike" dirty="0">
                          <a:solidFill>
                            <a:srgbClr val="000000"/>
                          </a:solidFill>
                          <a:effectLst/>
                          <a:latin typeface="Calibri" panose="020F0502020204030204" pitchFamily="34" charset="0"/>
                        </a:rPr>
                        <a:t>22</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19-24</a:t>
                      </a:r>
                    </a:p>
                  </a:txBody>
                  <a:tcPr marL="9525" marR="9525" marT="9525" marB="0" anchor="ctr"/>
                </a:tc>
                <a:extLst>
                  <a:ext uri="{0D108BD9-81ED-4DB2-BD59-A6C34878D82A}">
                    <a16:rowId xmlns:a16="http://schemas.microsoft.com/office/drawing/2014/main" val="2269105296"/>
                  </a:ext>
                </a:extLst>
              </a:tr>
              <a:tr h="432101">
                <a:tc>
                  <a:txBody>
                    <a:bodyPr/>
                    <a:lstStyle/>
                    <a:p>
                      <a:pPr algn="ctr" fontAlgn="ctr"/>
                      <a:r>
                        <a:rPr lang="en-CN" sz="2400" b="0" i="0" u="none" strike="noStrike">
                          <a:solidFill>
                            <a:srgbClr val="000000"/>
                          </a:solidFill>
                          <a:effectLst/>
                          <a:latin typeface="Calibri" panose="020F0502020204030204" pitchFamily="34" charset="0"/>
                        </a:rPr>
                        <a:t>21</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18-23</a:t>
                      </a:r>
                    </a:p>
                  </a:txBody>
                  <a:tcPr marL="9525" marR="9525" marT="9525" marB="0" anchor="ctr"/>
                </a:tc>
                <a:extLst>
                  <a:ext uri="{0D108BD9-81ED-4DB2-BD59-A6C34878D82A}">
                    <a16:rowId xmlns:a16="http://schemas.microsoft.com/office/drawing/2014/main" val="156114157"/>
                  </a:ext>
                </a:extLst>
              </a:tr>
              <a:tr h="432101">
                <a:tc>
                  <a:txBody>
                    <a:bodyPr/>
                    <a:lstStyle/>
                    <a:p>
                      <a:pPr algn="ctr" fontAlgn="ctr"/>
                      <a:r>
                        <a:rPr lang="en-CN" sz="2400" b="0" i="0" u="none" strike="noStrike" dirty="0">
                          <a:solidFill>
                            <a:srgbClr val="000000"/>
                          </a:solidFill>
                          <a:effectLst/>
                          <a:latin typeface="Calibri" panose="020F0502020204030204" pitchFamily="34" charset="0"/>
                        </a:rPr>
                        <a:t>20</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17-22</a:t>
                      </a:r>
                    </a:p>
                  </a:txBody>
                  <a:tcPr marL="9525" marR="9525" marT="9525" marB="0" anchor="ctr"/>
                </a:tc>
                <a:extLst>
                  <a:ext uri="{0D108BD9-81ED-4DB2-BD59-A6C34878D82A}">
                    <a16:rowId xmlns:a16="http://schemas.microsoft.com/office/drawing/2014/main" val="317197780"/>
                  </a:ext>
                </a:extLst>
              </a:tr>
              <a:tr h="432101">
                <a:tc>
                  <a:txBody>
                    <a:bodyPr/>
                    <a:lstStyle/>
                    <a:p>
                      <a:pPr algn="ctr" fontAlgn="ctr"/>
                      <a:r>
                        <a:rPr lang="en-CN" sz="2400" b="0" i="0" u="none" strike="noStrike" dirty="0">
                          <a:solidFill>
                            <a:srgbClr val="000000"/>
                          </a:solidFill>
                          <a:effectLst/>
                          <a:latin typeface="Calibri" panose="020F0502020204030204" pitchFamily="34" charset="0"/>
                        </a:rPr>
                        <a:t>19</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15-21</a:t>
                      </a:r>
                    </a:p>
                  </a:txBody>
                  <a:tcPr marL="9525" marR="9525" marT="9525" marB="0" anchor="ctr"/>
                </a:tc>
                <a:extLst>
                  <a:ext uri="{0D108BD9-81ED-4DB2-BD59-A6C34878D82A}">
                    <a16:rowId xmlns:a16="http://schemas.microsoft.com/office/drawing/2014/main" val="2417106298"/>
                  </a:ext>
                </a:extLst>
              </a:tr>
              <a:tr h="432101">
                <a:tc>
                  <a:txBody>
                    <a:bodyPr/>
                    <a:lstStyle/>
                    <a:p>
                      <a:pPr algn="ctr" fontAlgn="ctr"/>
                      <a:r>
                        <a:rPr lang="en-CN" sz="2400" b="0" i="0" u="none" strike="noStrike">
                          <a:solidFill>
                            <a:srgbClr val="000000"/>
                          </a:solidFill>
                          <a:effectLst/>
                          <a:latin typeface="Calibri" panose="020F0502020204030204" pitchFamily="34" charset="0"/>
                        </a:rPr>
                        <a:t>18</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14-20</a:t>
                      </a:r>
                    </a:p>
                  </a:txBody>
                  <a:tcPr marL="9525" marR="9525" marT="9525" marB="0" anchor="ctr"/>
                </a:tc>
                <a:extLst>
                  <a:ext uri="{0D108BD9-81ED-4DB2-BD59-A6C34878D82A}">
                    <a16:rowId xmlns:a16="http://schemas.microsoft.com/office/drawing/2014/main" val="2707425574"/>
                  </a:ext>
                </a:extLst>
              </a:tr>
              <a:tr h="432101">
                <a:tc>
                  <a:txBody>
                    <a:bodyPr/>
                    <a:lstStyle/>
                    <a:p>
                      <a:pPr algn="ctr" fontAlgn="ctr"/>
                      <a:r>
                        <a:rPr lang="en-CN" sz="2400" b="0" i="0" u="none" strike="noStrike">
                          <a:solidFill>
                            <a:srgbClr val="000000"/>
                          </a:solidFill>
                          <a:effectLst/>
                          <a:latin typeface="Calibri" panose="020F0502020204030204" pitchFamily="34" charset="0"/>
                        </a:rPr>
                        <a:t>17</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13-19</a:t>
                      </a:r>
                    </a:p>
                  </a:txBody>
                  <a:tcPr marL="9525" marR="9525" marT="9525" marB="0" anchor="ctr"/>
                </a:tc>
                <a:extLst>
                  <a:ext uri="{0D108BD9-81ED-4DB2-BD59-A6C34878D82A}">
                    <a16:rowId xmlns:a16="http://schemas.microsoft.com/office/drawing/2014/main" val="3697387313"/>
                  </a:ext>
                </a:extLst>
              </a:tr>
              <a:tr h="432101">
                <a:tc>
                  <a:txBody>
                    <a:bodyPr/>
                    <a:lstStyle/>
                    <a:p>
                      <a:pPr algn="ctr" fontAlgn="ctr"/>
                      <a:r>
                        <a:rPr lang="en-CN" sz="2400" b="0" i="0" u="none" strike="noStrike">
                          <a:solidFill>
                            <a:srgbClr val="000000"/>
                          </a:solidFill>
                          <a:effectLst/>
                          <a:latin typeface="Calibri" panose="020F0502020204030204" pitchFamily="34" charset="0"/>
                        </a:rPr>
                        <a:t>16</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11-18</a:t>
                      </a:r>
                    </a:p>
                  </a:txBody>
                  <a:tcPr marL="9525" marR="9525" marT="9525" marB="0" anchor="ctr"/>
                </a:tc>
                <a:extLst>
                  <a:ext uri="{0D108BD9-81ED-4DB2-BD59-A6C34878D82A}">
                    <a16:rowId xmlns:a16="http://schemas.microsoft.com/office/drawing/2014/main" val="3258803994"/>
                  </a:ext>
                </a:extLst>
              </a:tr>
              <a:tr h="432101">
                <a:tc>
                  <a:txBody>
                    <a:bodyPr/>
                    <a:lstStyle/>
                    <a:p>
                      <a:pPr algn="ctr" fontAlgn="ctr"/>
                      <a:r>
                        <a:rPr lang="en-CN" sz="2400" b="0" i="0" u="none" strike="noStrike" dirty="0">
                          <a:solidFill>
                            <a:srgbClr val="000000"/>
                          </a:solidFill>
                          <a:effectLst/>
                          <a:latin typeface="Calibri" panose="020F0502020204030204" pitchFamily="34" charset="0"/>
                        </a:rPr>
                        <a:t>15</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10-17</a:t>
                      </a:r>
                    </a:p>
                  </a:txBody>
                  <a:tcPr marL="9525" marR="9525" marT="9525" marB="0" anchor="ctr"/>
                </a:tc>
                <a:extLst>
                  <a:ext uri="{0D108BD9-81ED-4DB2-BD59-A6C34878D82A}">
                    <a16:rowId xmlns:a16="http://schemas.microsoft.com/office/drawing/2014/main" val="3688100945"/>
                  </a:ext>
                </a:extLst>
              </a:tr>
              <a:tr h="432101">
                <a:tc>
                  <a:txBody>
                    <a:bodyPr/>
                    <a:lstStyle/>
                    <a:p>
                      <a:pPr algn="ctr" fontAlgn="ctr"/>
                      <a:r>
                        <a:rPr lang="en-CN" sz="2400" b="0" i="0" u="none" strike="noStrike">
                          <a:solidFill>
                            <a:srgbClr val="000000"/>
                          </a:solidFill>
                          <a:effectLst/>
                          <a:latin typeface="Calibri" panose="020F0502020204030204" pitchFamily="34" charset="0"/>
                        </a:rPr>
                        <a:t>14</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8-16</a:t>
                      </a:r>
                    </a:p>
                  </a:txBody>
                  <a:tcPr marL="9525" marR="9525" marT="9525" marB="0" anchor="ctr"/>
                </a:tc>
                <a:extLst>
                  <a:ext uri="{0D108BD9-81ED-4DB2-BD59-A6C34878D82A}">
                    <a16:rowId xmlns:a16="http://schemas.microsoft.com/office/drawing/2014/main" val="2230960942"/>
                  </a:ext>
                </a:extLst>
              </a:tr>
              <a:tr h="432101">
                <a:tc>
                  <a:txBody>
                    <a:bodyPr/>
                    <a:lstStyle/>
                    <a:p>
                      <a:pPr algn="ctr" fontAlgn="ctr"/>
                      <a:r>
                        <a:rPr lang="en-CN" sz="2400" b="0" i="0" u="none" strike="noStrike">
                          <a:solidFill>
                            <a:srgbClr val="000000"/>
                          </a:solidFill>
                          <a:effectLst/>
                          <a:latin typeface="Calibri" panose="020F0502020204030204" pitchFamily="34" charset="0"/>
                        </a:rPr>
                        <a:t>13</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7-15</a:t>
                      </a:r>
                    </a:p>
                  </a:txBody>
                  <a:tcPr marL="9525" marR="9525" marT="9525" marB="0" anchor="ctr"/>
                </a:tc>
                <a:extLst>
                  <a:ext uri="{0D108BD9-81ED-4DB2-BD59-A6C34878D82A}">
                    <a16:rowId xmlns:a16="http://schemas.microsoft.com/office/drawing/2014/main" val="2185706366"/>
                  </a:ext>
                </a:extLst>
              </a:tr>
            </a:tbl>
          </a:graphicData>
        </a:graphic>
      </p:graphicFrame>
    </p:spTree>
    <p:extLst>
      <p:ext uri="{BB962C8B-B14F-4D97-AF65-F5344CB8AC3E}">
        <p14:creationId xmlns:p14="http://schemas.microsoft.com/office/powerpoint/2010/main" val="198324121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7FC64F-B794-3541-A949-31E99839CCBE}"/>
              </a:ext>
            </a:extLst>
          </p:cNvPr>
          <p:cNvSpPr>
            <a:spLocks noGrp="1"/>
          </p:cNvSpPr>
          <p:nvPr>
            <p:ph idx="1"/>
          </p:nvPr>
        </p:nvSpPr>
        <p:spPr>
          <a:xfrm>
            <a:off x="257174" y="135731"/>
            <a:ext cx="11677651" cy="6586537"/>
          </a:xfrm>
        </p:spPr>
        <p:txBody>
          <a:bodyPr>
            <a:noAutofit/>
          </a:bodyPr>
          <a:lstStyle/>
          <a:p>
            <a:r>
              <a:rPr lang="en-US" sz="2000" dirty="0"/>
              <a:t>On the negative side, opponents of transgenic crops suggest that there are many questions that need to be answered before transgenic crops are grown on a large scale. One question deals with the effects that </a:t>
            </a:r>
            <a:r>
              <a:rPr lang="en-US" sz="2000" dirty="0" err="1"/>
              <a:t>Bt</a:t>
            </a:r>
            <a:r>
              <a:rPr lang="en-US" sz="2000" dirty="0"/>
              <a:t> plants have on nontarget organisms such as beneficial insects, worms, and birds that consume the genetically engineered crop. For example, monarch caterpillars feeding on milkweed plants near </a:t>
            </a:r>
            <a:r>
              <a:rPr lang="en-US" sz="2000" dirty="0" err="1"/>
              <a:t>Bt</a:t>
            </a:r>
            <a:r>
              <a:rPr lang="en-US" sz="2000" dirty="0"/>
              <a:t> cornfields will eat some corn pollen that has fallen on the milkweed leaves. </a:t>
            </a:r>
            <a:r>
              <a:rPr lang="en-US" sz="2000" dirty="0">
                <a:solidFill>
                  <a:srgbClr val="FF0000"/>
                </a:solidFill>
              </a:rPr>
              <a:t>Laboratory studies indicate that caterpillars can die from eating </a:t>
            </a:r>
            <a:r>
              <a:rPr lang="en-US" sz="2000" dirty="0" err="1">
                <a:solidFill>
                  <a:srgbClr val="FF0000"/>
                </a:solidFill>
              </a:rPr>
              <a:t>Bt</a:t>
            </a:r>
            <a:r>
              <a:rPr lang="en-US" sz="2000" dirty="0">
                <a:solidFill>
                  <a:srgbClr val="FF0000"/>
                </a:solidFill>
              </a:rPr>
              <a:t> pollen. However, field tests indicate that </a:t>
            </a:r>
            <a:r>
              <a:rPr lang="en-US" sz="2000" dirty="0" err="1">
                <a:solidFill>
                  <a:srgbClr val="FF0000"/>
                </a:solidFill>
              </a:rPr>
              <a:t>Bt</a:t>
            </a:r>
            <a:r>
              <a:rPr lang="en-US" sz="2000" dirty="0">
                <a:solidFill>
                  <a:srgbClr val="FF0000"/>
                </a:solidFill>
              </a:rPr>
              <a:t> corn is not likely to harm monarchs. </a:t>
            </a:r>
            <a:r>
              <a:rPr lang="en-US" sz="2000" dirty="0"/>
              <a:t>Furthermore, the application of pesticides (the alternative to growing </a:t>
            </a:r>
            <a:r>
              <a:rPr lang="en-US" sz="2000" dirty="0" err="1"/>
              <a:t>Bt</a:t>
            </a:r>
            <a:r>
              <a:rPr lang="en-US" sz="2000" dirty="0"/>
              <a:t> plants) has been demonstrated to cause widespread harm to nontarget insects.</a:t>
            </a:r>
          </a:p>
          <a:p>
            <a:r>
              <a:rPr lang="en-US" altLang="zh-CN" sz="2000" dirty="0"/>
              <a:t>38-3-</a:t>
            </a:r>
            <a:r>
              <a:rPr lang="en-US" sz="2000" dirty="0"/>
              <a:t>5.What conclusion does the author make in paragraph 3 about the </a:t>
            </a:r>
            <a:r>
              <a:rPr lang="en-US" sz="2000" dirty="0">
                <a:highlight>
                  <a:srgbClr val="FFFF00"/>
                </a:highlight>
              </a:rPr>
              <a:t>effect</a:t>
            </a:r>
            <a:r>
              <a:rPr lang="en-US" sz="2000" dirty="0"/>
              <a:t> of </a:t>
            </a:r>
            <a:r>
              <a:rPr lang="en-US" sz="2000" dirty="0" err="1">
                <a:solidFill>
                  <a:srgbClr val="FF0000"/>
                </a:solidFill>
              </a:rPr>
              <a:t>Bt</a:t>
            </a:r>
            <a:r>
              <a:rPr lang="en-US" sz="2000" dirty="0">
                <a:solidFill>
                  <a:srgbClr val="FF0000"/>
                </a:solidFill>
              </a:rPr>
              <a:t> plants </a:t>
            </a:r>
            <a:r>
              <a:rPr lang="en-US" sz="2000" dirty="0"/>
              <a:t>on </a:t>
            </a:r>
            <a:r>
              <a:rPr lang="en-US" sz="2000" dirty="0">
                <a:highlight>
                  <a:srgbClr val="FFFF00"/>
                </a:highlight>
              </a:rPr>
              <a:t>nontarget organisms</a:t>
            </a:r>
            <a:r>
              <a:rPr lang="en-US" sz="2000" dirty="0"/>
              <a:t>?</a:t>
            </a:r>
          </a:p>
          <a:p>
            <a:pPr marL="342900" indent="-342900">
              <a:buFont typeface="Courier New" panose="02070309020205020404" pitchFamily="49" charset="0"/>
              <a:buChar char="o"/>
            </a:pPr>
            <a:r>
              <a:rPr lang="en-US" sz="2000" dirty="0" err="1"/>
              <a:t>Bt</a:t>
            </a:r>
            <a:r>
              <a:rPr lang="en-US" sz="2000" dirty="0"/>
              <a:t> toxins do not affect nontarget organisms because the toxins only harm pests that eat the leaves, stems, or fruit of the plants.</a:t>
            </a:r>
          </a:p>
          <a:p>
            <a:pPr marL="342900" indent="-342900">
              <a:buFont typeface="Courier New" panose="02070309020205020404" pitchFamily="49" charset="0"/>
              <a:buChar char="o"/>
            </a:pPr>
            <a:r>
              <a:rPr lang="en-US" sz="2000" dirty="0" err="1"/>
              <a:t>Bt</a:t>
            </a:r>
            <a:r>
              <a:rPr lang="en-US" sz="2000" dirty="0"/>
              <a:t> plants have been shown in field studies to cause great harm to nontarget organisms.</a:t>
            </a:r>
          </a:p>
          <a:p>
            <a:pPr marL="342900" indent="-342900">
              <a:buFont typeface="Courier New" panose="02070309020205020404" pitchFamily="49" charset="0"/>
              <a:buChar char="o"/>
            </a:pPr>
            <a:r>
              <a:rPr lang="en-US" sz="2000" dirty="0" err="1"/>
              <a:t>Bt</a:t>
            </a:r>
            <a:r>
              <a:rPr lang="en-US" sz="2000" dirty="0"/>
              <a:t> plants do not cause as much harm to nontarget species as the use of conventional pesticides.</a:t>
            </a:r>
          </a:p>
          <a:p>
            <a:pPr marL="342900" indent="-342900">
              <a:buFont typeface="Courier New" panose="02070309020205020404" pitchFamily="49" charset="0"/>
              <a:buChar char="o"/>
            </a:pPr>
            <a:r>
              <a:rPr lang="en-US" sz="2000" dirty="0"/>
              <a:t>Even if </a:t>
            </a:r>
            <a:r>
              <a:rPr lang="en-US" sz="2000" dirty="0" err="1"/>
              <a:t>Bt</a:t>
            </a:r>
            <a:r>
              <a:rPr lang="en-US" sz="2000" dirty="0"/>
              <a:t> toxins do not affect the insects that feed on the plants, they have harmful effects on birds that eat these insects.</a:t>
            </a:r>
          </a:p>
        </p:txBody>
      </p:sp>
      <p:sp>
        <p:nvSpPr>
          <p:cNvPr id="3" name="TextBox 2">
            <a:extLst>
              <a:ext uri="{FF2B5EF4-FFF2-40B4-BE49-F238E27FC236}">
                <a16:creationId xmlns:a16="http://schemas.microsoft.com/office/drawing/2014/main" id="{4189D15E-CC71-2347-AA25-48ED66489FDB}"/>
              </a:ext>
            </a:extLst>
          </p:cNvPr>
          <p:cNvSpPr txBox="1"/>
          <p:nvPr/>
        </p:nvSpPr>
        <p:spPr>
          <a:xfrm>
            <a:off x="5742072" y="6089784"/>
            <a:ext cx="2339102" cy="461665"/>
          </a:xfrm>
          <a:prstGeom prst="rect">
            <a:avLst/>
          </a:prstGeom>
        </p:spPr>
        <p:style>
          <a:lnRef idx="3">
            <a:schemeClr val="lt1"/>
          </a:lnRef>
          <a:fillRef idx="1">
            <a:schemeClr val="accent6"/>
          </a:fillRef>
          <a:effectRef idx="1">
            <a:schemeClr val="accent6"/>
          </a:effectRef>
          <a:fontRef idx="minor">
            <a:schemeClr val="lt1"/>
          </a:fontRef>
        </p:style>
        <p:txBody>
          <a:bodyPr wrap="none" rtlCol="0">
            <a:spAutoFit/>
          </a:bodyPr>
          <a:lstStyle/>
          <a:p>
            <a:r>
              <a:rPr lang="ja-JP" altLang="en-US" sz="2400">
                <a:solidFill>
                  <a:schemeClr val="bg1"/>
                </a:solidFill>
                <a:latin typeface="Microsoft YaHei UI" panose="020B0503020204020204" pitchFamily="34" charset="-122"/>
                <a:ea typeface="Microsoft YaHei UI" panose="020B0503020204020204" pitchFamily="34" charset="-122"/>
              </a:rPr>
              <a:t>句子的同义改写</a:t>
            </a:r>
            <a:endParaRPr lang="en-US" sz="2400" dirty="0">
              <a:solidFill>
                <a:schemeClr val="bg1"/>
              </a:solidFill>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2064586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9D22CD4-4D4E-BC4F-87E0-516542D956D6}"/>
              </a:ext>
            </a:extLst>
          </p:cNvPr>
          <p:cNvSpPr>
            <a:spLocks noGrp="1"/>
          </p:cNvSpPr>
          <p:nvPr>
            <p:ph idx="1"/>
          </p:nvPr>
        </p:nvSpPr>
        <p:spPr/>
        <p:txBody>
          <a:bodyPr/>
          <a:lstStyle/>
          <a:p>
            <a:pPr marL="0" indent="0">
              <a:buNone/>
            </a:pPr>
            <a:r>
              <a:rPr lang="ja-JP" altLang="en-US"/>
              <a:t>正确选项</a:t>
            </a:r>
            <a:r>
              <a:rPr lang="zh-CN" altLang="en-US" dirty="0"/>
              <a:t>：</a:t>
            </a:r>
            <a:endParaRPr lang="en-US" altLang="zh-CN" dirty="0"/>
          </a:p>
          <a:p>
            <a:r>
              <a:rPr lang="ja-JP" altLang="en-US"/>
              <a:t>原文重现</a:t>
            </a:r>
            <a:endParaRPr lang="en-US" altLang="ja-JP" dirty="0"/>
          </a:p>
          <a:p>
            <a:r>
              <a:rPr lang="ja-JP" altLang="en-US"/>
              <a:t>同义改写</a:t>
            </a:r>
            <a:endParaRPr lang="en-US" altLang="ja-JP" dirty="0"/>
          </a:p>
          <a:p>
            <a:endParaRPr lang="en-US" dirty="0"/>
          </a:p>
          <a:p>
            <a:pPr marL="0" indent="0">
              <a:buNone/>
            </a:pPr>
            <a:r>
              <a:rPr lang="ja-JP" altLang="en-US"/>
              <a:t>错误选项</a:t>
            </a:r>
            <a:r>
              <a:rPr lang="zh-CN" altLang="en-US" dirty="0"/>
              <a:t>：</a:t>
            </a:r>
            <a:endParaRPr lang="en-US" dirty="0"/>
          </a:p>
        </p:txBody>
      </p:sp>
      <p:sp>
        <p:nvSpPr>
          <p:cNvPr id="3" name="Title 2">
            <a:extLst>
              <a:ext uri="{FF2B5EF4-FFF2-40B4-BE49-F238E27FC236}">
                <a16:creationId xmlns:a16="http://schemas.microsoft.com/office/drawing/2014/main" id="{21FCA113-8035-AE41-B29A-09ABF1FD0ACD}"/>
              </a:ext>
            </a:extLst>
          </p:cNvPr>
          <p:cNvSpPr>
            <a:spLocks noGrp="1"/>
          </p:cNvSpPr>
          <p:nvPr>
            <p:ph type="title"/>
          </p:nvPr>
        </p:nvSpPr>
        <p:spPr/>
        <p:txBody>
          <a:bodyPr/>
          <a:lstStyle/>
          <a:p>
            <a:r>
              <a:rPr lang="ja-JP" altLang="en-US"/>
              <a:t>选项特征总结</a:t>
            </a:r>
            <a:endParaRPr lang="en-US" dirty="0"/>
          </a:p>
        </p:txBody>
      </p:sp>
    </p:spTree>
    <p:extLst>
      <p:ext uri="{BB962C8B-B14F-4D97-AF65-F5344CB8AC3E}">
        <p14:creationId xmlns:p14="http://schemas.microsoft.com/office/powerpoint/2010/main" val="368454195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87CD70F-8E53-A148-A7CA-03F5915A2A47}"/>
              </a:ext>
            </a:extLst>
          </p:cNvPr>
          <p:cNvSpPr>
            <a:spLocks noGrp="1"/>
          </p:cNvSpPr>
          <p:nvPr>
            <p:ph idx="1"/>
          </p:nvPr>
        </p:nvSpPr>
        <p:spPr>
          <a:xfrm>
            <a:off x="257174" y="192209"/>
            <a:ext cx="11677651" cy="6473582"/>
          </a:xfrm>
        </p:spPr>
        <p:txBody>
          <a:bodyPr>
            <a:noAutofit/>
          </a:bodyPr>
          <a:lstStyle/>
          <a:p>
            <a:pPr>
              <a:lnSpc>
                <a:spcPct val="110000"/>
              </a:lnSpc>
            </a:pPr>
            <a:r>
              <a:rPr lang="en-US" sz="2600" dirty="0"/>
              <a:t>Paragraph 4: </a:t>
            </a:r>
            <a:r>
              <a:rPr lang="en-US" sz="2600" dirty="0">
                <a:solidFill>
                  <a:srgbClr val="FF0000"/>
                </a:solidFill>
              </a:rPr>
              <a:t>Extracting heat from very hot, dry rocks</a:t>
            </a:r>
            <a:r>
              <a:rPr lang="en-US" sz="2600" dirty="0"/>
              <a:t> presents a more difficult problem</a:t>
            </a:r>
            <a:r>
              <a:rPr lang="en-US" sz="2600" dirty="0">
                <a:highlight>
                  <a:srgbClr val="FFFF00"/>
                </a:highlight>
              </a:rPr>
              <a:t>: </a:t>
            </a:r>
            <a:r>
              <a:rPr lang="en-US" sz="2600" dirty="0"/>
              <a:t>the rocks must be fractured to permit the circulation of water, and the water must be provided artificially. The rocks are fractured by water pumped down at very high pressures. Experiments are under way to develop technologies for exploiting this resource.</a:t>
            </a:r>
          </a:p>
          <a:p>
            <a:pPr>
              <a:lnSpc>
                <a:spcPct val="110000"/>
              </a:lnSpc>
            </a:pPr>
            <a:r>
              <a:rPr lang="en-US" sz="2600" dirty="0"/>
              <a:t>21-1-8. According to paragraph 4, </a:t>
            </a:r>
            <a:r>
              <a:rPr lang="en-US" sz="2600" dirty="0">
                <a:solidFill>
                  <a:srgbClr val="FF0000"/>
                </a:solidFill>
              </a:rPr>
              <a:t>extracting heat from very hot, dry rocks</a:t>
            </a:r>
            <a:r>
              <a:rPr lang="en-US" sz="2600" dirty="0"/>
              <a:t> is difficult in part </a:t>
            </a:r>
            <a:r>
              <a:rPr lang="en-US" sz="2600" dirty="0">
                <a:highlight>
                  <a:srgbClr val="FFFF00"/>
                </a:highlight>
              </a:rPr>
              <a:t>because</a:t>
            </a:r>
          </a:p>
          <a:p>
            <a:pPr marL="457200" indent="-457200">
              <a:lnSpc>
                <a:spcPct val="110000"/>
              </a:lnSpc>
              <a:buFont typeface="Courier New" panose="02070309020205020404" pitchFamily="49" charset="0"/>
              <a:buChar char="o"/>
            </a:pPr>
            <a:r>
              <a:rPr lang="en-US" sz="2600" dirty="0">
                <a:solidFill>
                  <a:schemeClr val="bg1">
                    <a:lumMod val="75000"/>
                  </a:schemeClr>
                </a:solidFill>
              </a:rPr>
              <a:t>the underground rock must be fractured before heat can be removed from it</a:t>
            </a:r>
          </a:p>
          <a:p>
            <a:pPr marL="457200" indent="-457200">
              <a:lnSpc>
                <a:spcPct val="110000"/>
              </a:lnSpc>
              <a:buFont typeface="Courier New" panose="02070309020205020404" pitchFamily="49" charset="0"/>
              <a:buChar char="o"/>
            </a:pPr>
            <a:r>
              <a:rPr lang="en-US" sz="2600" dirty="0"/>
              <a:t>the water above the rock is under very high pressure</a:t>
            </a:r>
          </a:p>
          <a:p>
            <a:pPr marL="457200" indent="-457200">
              <a:lnSpc>
                <a:spcPct val="110000"/>
              </a:lnSpc>
              <a:buFont typeface="Courier New" panose="02070309020205020404" pitchFamily="49" charset="0"/>
              <a:buChar char="o"/>
            </a:pPr>
            <a:r>
              <a:rPr lang="en-US" sz="2600" dirty="0"/>
              <a:t>the rock breaks apart when water is pumped into it</a:t>
            </a:r>
          </a:p>
          <a:p>
            <a:pPr marL="457200" indent="-457200">
              <a:lnSpc>
                <a:spcPct val="110000"/>
              </a:lnSpc>
              <a:buFont typeface="Courier New" panose="02070309020205020404" pitchFamily="49" charset="0"/>
              <a:buChar char="o"/>
            </a:pPr>
            <a:r>
              <a:rPr lang="en-US" sz="2600" dirty="0"/>
              <a:t>the water circulated through the rock must be much cooler than the rock itself</a:t>
            </a:r>
          </a:p>
        </p:txBody>
      </p:sp>
    </p:spTree>
    <p:extLst>
      <p:ext uri="{BB962C8B-B14F-4D97-AF65-F5344CB8AC3E}">
        <p14:creationId xmlns:p14="http://schemas.microsoft.com/office/powerpoint/2010/main" val="193652396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28F449-C844-9A4F-A6AB-F43919BFFC9C}"/>
              </a:ext>
            </a:extLst>
          </p:cNvPr>
          <p:cNvSpPr>
            <a:spLocks noGrp="1"/>
          </p:cNvSpPr>
          <p:nvPr>
            <p:ph idx="1"/>
          </p:nvPr>
        </p:nvSpPr>
        <p:spPr>
          <a:xfrm>
            <a:off x="257174" y="181451"/>
            <a:ext cx="11677651" cy="6495097"/>
          </a:xfrm>
        </p:spPr>
        <p:txBody>
          <a:bodyPr>
            <a:noAutofit/>
          </a:bodyPr>
          <a:lstStyle/>
          <a:p>
            <a:pPr>
              <a:lnSpc>
                <a:spcPct val="120000"/>
              </a:lnSpc>
            </a:pPr>
            <a:r>
              <a:rPr lang="en-US" sz="2400" dirty="0"/>
              <a:t>Paragraph</a:t>
            </a:r>
            <a:r>
              <a:rPr lang="zh-CN" altLang="en-US" sz="2400" dirty="0"/>
              <a:t> </a:t>
            </a:r>
            <a:r>
              <a:rPr lang="en-US" sz="2400" dirty="0"/>
              <a:t>5: Residence times vary enormously. They range from a few days for small lakes up to several hundred years for large ones; Lake Tahoe, in California, has a residence time of 700 years. The residence times for the Great Lakes of North America, namely, Lakes Superior, Michigan, Huron, </a:t>
            </a:r>
            <a:r>
              <a:rPr lang="en-US" sz="2400" dirty="0">
                <a:solidFill>
                  <a:srgbClr val="FF0000"/>
                </a:solidFill>
              </a:rPr>
              <a:t>Erie</a:t>
            </a:r>
            <a:r>
              <a:rPr lang="en-US" sz="2400" dirty="0"/>
              <a:t>, and </a:t>
            </a:r>
            <a:r>
              <a:rPr lang="en-US" sz="2400" dirty="0">
                <a:solidFill>
                  <a:srgbClr val="FF0000"/>
                </a:solidFill>
              </a:rPr>
              <a:t>Ontario</a:t>
            </a:r>
            <a:r>
              <a:rPr lang="en-US" sz="2400" dirty="0"/>
              <a:t>, are, respectively, 190,100,22,2.5, and 6 years. Lake </a:t>
            </a:r>
            <a:r>
              <a:rPr lang="en-US" sz="2400" dirty="0">
                <a:solidFill>
                  <a:srgbClr val="FF0000"/>
                </a:solidFill>
              </a:rPr>
              <a:t>Erie’s</a:t>
            </a:r>
            <a:r>
              <a:rPr lang="en-US" sz="2400" dirty="0"/>
              <a:t> is the lowest: although its area is larger than Lake </a:t>
            </a:r>
            <a:r>
              <a:rPr lang="en-US" sz="2400" dirty="0">
                <a:solidFill>
                  <a:srgbClr val="FF0000"/>
                </a:solidFill>
              </a:rPr>
              <a:t>Ontario’s</a:t>
            </a:r>
            <a:r>
              <a:rPr lang="en-US" sz="2400" dirty="0"/>
              <a:t>, </a:t>
            </a:r>
            <a:r>
              <a:rPr lang="en-US" sz="2400" dirty="0">
                <a:highlight>
                  <a:srgbClr val="FFFF00"/>
                </a:highlight>
              </a:rPr>
              <a:t>its volume is less than one-third as great </a:t>
            </a:r>
            <a:r>
              <a:rPr lang="en-US" sz="2400" dirty="0"/>
              <a:t>because it is so shallow - less than 20 meters on average.</a:t>
            </a:r>
          </a:p>
          <a:p>
            <a:pPr>
              <a:lnSpc>
                <a:spcPct val="120000"/>
              </a:lnSpc>
            </a:pPr>
            <a:r>
              <a:rPr lang="en-US" sz="2400" dirty="0"/>
              <a:t>24-1-8. According to paragraph 5, Lake </a:t>
            </a:r>
            <a:r>
              <a:rPr lang="en-US" sz="2400" dirty="0">
                <a:solidFill>
                  <a:srgbClr val="FF0000"/>
                </a:solidFill>
              </a:rPr>
              <a:t>Erie's</a:t>
            </a:r>
            <a:r>
              <a:rPr lang="en-US" sz="2400" dirty="0"/>
              <a:t> residence time is lower than Lake </a:t>
            </a:r>
            <a:r>
              <a:rPr lang="en-US" sz="2400" dirty="0">
                <a:solidFill>
                  <a:srgbClr val="FF0000"/>
                </a:solidFill>
              </a:rPr>
              <a:t>Ontario's</a:t>
            </a:r>
            <a:r>
              <a:rPr lang="en-US" sz="2400" dirty="0"/>
              <a:t> for which of the following reasons?</a:t>
            </a:r>
          </a:p>
          <a:p>
            <a:pPr marL="457200" indent="-457200">
              <a:lnSpc>
                <a:spcPct val="120000"/>
              </a:lnSpc>
              <a:buFont typeface="Courier New" panose="02070309020205020404" pitchFamily="49" charset="0"/>
              <a:buChar char="o"/>
            </a:pPr>
            <a:r>
              <a:rPr lang="en-US" sz="2400" dirty="0"/>
              <a:t>Lake Erie has a larger area than Lake Ontario.</a:t>
            </a:r>
          </a:p>
          <a:p>
            <a:pPr marL="457200" indent="-457200">
              <a:lnSpc>
                <a:spcPct val="120000"/>
              </a:lnSpc>
              <a:buFont typeface="Courier New" panose="02070309020205020404" pitchFamily="49" charset="0"/>
              <a:buChar char="o"/>
            </a:pPr>
            <a:r>
              <a:rPr lang="en-US" sz="2400" dirty="0"/>
              <a:t>Lake Ontario is shallower than Lake Erie.</a:t>
            </a:r>
          </a:p>
          <a:p>
            <a:pPr marL="457200" indent="-457200">
              <a:lnSpc>
                <a:spcPct val="120000"/>
              </a:lnSpc>
              <a:buFont typeface="Courier New" panose="02070309020205020404" pitchFamily="49" charset="0"/>
              <a:buChar char="o"/>
            </a:pPr>
            <a:r>
              <a:rPr lang="en-US" sz="2400" dirty="0">
                <a:solidFill>
                  <a:schemeClr val="bg1">
                    <a:lumMod val="75000"/>
                  </a:schemeClr>
                </a:solidFill>
              </a:rPr>
              <a:t>Lake Ontario has a greater volume than Lake Erie.</a:t>
            </a:r>
          </a:p>
          <a:p>
            <a:pPr marL="457200" indent="-457200">
              <a:lnSpc>
                <a:spcPct val="120000"/>
              </a:lnSpc>
              <a:buFont typeface="Courier New" panose="02070309020205020404" pitchFamily="49" charset="0"/>
              <a:buChar char="o"/>
            </a:pPr>
            <a:r>
              <a:rPr lang="en-US" sz="2400" dirty="0"/>
              <a:t>Lake Erie receives less rainfall than Lake Ontario.</a:t>
            </a:r>
          </a:p>
        </p:txBody>
      </p:sp>
    </p:spTree>
    <p:extLst>
      <p:ext uri="{BB962C8B-B14F-4D97-AF65-F5344CB8AC3E}">
        <p14:creationId xmlns:p14="http://schemas.microsoft.com/office/powerpoint/2010/main" val="138983308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9D22CD4-4D4E-BC4F-87E0-516542D956D6}"/>
              </a:ext>
            </a:extLst>
          </p:cNvPr>
          <p:cNvSpPr>
            <a:spLocks noGrp="1"/>
          </p:cNvSpPr>
          <p:nvPr>
            <p:ph idx="1"/>
          </p:nvPr>
        </p:nvSpPr>
        <p:spPr/>
        <p:txBody>
          <a:bodyPr/>
          <a:lstStyle/>
          <a:p>
            <a:pPr marL="0" indent="0">
              <a:buNone/>
            </a:pPr>
            <a:r>
              <a:rPr lang="ja-JP" altLang="en-US"/>
              <a:t>正确选项</a:t>
            </a:r>
            <a:r>
              <a:rPr lang="zh-CN" altLang="en-US" dirty="0"/>
              <a:t>：</a:t>
            </a:r>
            <a:endParaRPr lang="en-US" altLang="zh-CN" dirty="0"/>
          </a:p>
          <a:p>
            <a:r>
              <a:rPr lang="ja-JP" altLang="en-US"/>
              <a:t>原文重现</a:t>
            </a:r>
            <a:endParaRPr lang="en-US" altLang="ja-JP" dirty="0"/>
          </a:p>
          <a:p>
            <a:r>
              <a:rPr lang="ja-JP" altLang="en-US"/>
              <a:t>同义改写</a:t>
            </a:r>
            <a:endParaRPr lang="en-US" altLang="ja-JP" dirty="0"/>
          </a:p>
          <a:p>
            <a:endParaRPr lang="en-US" dirty="0"/>
          </a:p>
          <a:p>
            <a:pPr marL="0" indent="0">
              <a:buNone/>
            </a:pPr>
            <a:r>
              <a:rPr lang="ja-JP" altLang="en-US"/>
              <a:t>错误选项</a:t>
            </a:r>
            <a:r>
              <a:rPr lang="zh-CN" altLang="en-US" dirty="0"/>
              <a:t>：</a:t>
            </a:r>
            <a:endParaRPr lang="en-US" altLang="zh-CN" dirty="0"/>
          </a:p>
          <a:p>
            <a:r>
              <a:rPr lang="ja-JP" altLang="en-US"/>
              <a:t>虚假比较</a:t>
            </a:r>
            <a:endParaRPr lang="en-US" altLang="ja-JP" dirty="0"/>
          </a:p>
          <a:p>
            <a:r>
              <a:rPr lang="ja-JP" altLang="en-US"/>
              <a:t>拼接信息</a:t>
            </a:r>
            <a:endParaRPr lang="en-US" altLang="ja-JP" dirty="0"/>
          </a:p>
          <a:p>
            <a:r>
              <a:rPr lang="ja-JP" altLang="en-US"/>
              <a:t>答非所问</a:t>
            </a:r>
            <a:endParaRPr lang="en-US" dirty="0"/>
          </a:p>
        </p:txBody>
      </p:sp>
      <p:sp>
        <p:nvSpPr>
          <p:cNvPr id="3" name="Title 2">
            <a:extLst>
              <a:ext uri="{FF2B5EF4-FFF2-40B4-BE49-F238E27FC236}">
                <a16:creationId xmlns:a16="http://schemas.microsoft.com/office/drawing/2014/main" id="{21FCA113-8035-AE41-B29A-09ABF1FD0ACD}"/>
              </a:ext>
            </a:extLst>
          </p:cNvPr>
          <p:cNvSpPr>
            <a:spLocks noGrp="1"/>
          </p:cNvSpPr>
          <p:nvPr>
            <p:ph type="title"/>
          </p:nvPr>
        </p:nvSpPr>
        <p:spPr/>
        <p:txBody>
          <a:bodyPr/>
          <a:lstStyle/>
          <a:p>
            <a:r>
              <a:rPr lang="ja-JP" altLang="en-US"/>
              <a:t>选项特征总结</a:t>
            </a:r>
            <a:endParaRPr lang="en-US" dirty="0"/>
          </a:p>
        </p:txBody>
      </p:sp>
    </p:spTree>
    <p:extLst>
      <p:ext uri="{BB962C8B-B14F-4D97-AF65-F5344CB8AC3E}">
        <p14:creationId xmlns:p14="http://schemas.microsoft.com/office/powerpoint/2010/main" val="152863549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9D22CD4-4D4E-BC4F-87E0-516542D956D6}"/>
              </a:ext>
            </a:extLst>
          </p:cNvPr>
          <p:cNvSpPr>
            <a:spLocks noGrp="1"/>
          </p:cNvSpPr>
          <p:nvPr>
            <p:ph idx="1"/>
          </p:nvPr>
        </p:nvSpPr>
        <p:spPr/>
        <p:txBody>
          <a:bodyPr>
            <a:normAutofit/>
          </a:bodyPr>
          <a:lstStyle/>
          <a:p>
            <a:pPr marL="0" indent="0">
              <a:buNone/>
            </a:pPr>
            <a:r>
              <a:rPr lang="ja-JP" altLang="en-US"/>
              <a:t>正确选项</a:t>
            </a:r>
            <a:r>
              <a:rPr lang="zh-CN" altLang="en-US" dirty="0"/>
              <a:t>：</a:t>
            </a:r>
            <a:endParaRPr lang="en-US" altLang="zh-CN" dirty="0"/>
          </a:p>
          <a:p>
            <a:r>
              <a:rPr lang="ja-JP" altLang="en-US"/>
              <a:t>原文重现</a:t>
            </a:r>
            <a:endParaRPr lang="en-US" altLang="ja-JP" dirty="0"/>
          </a:p>
          <a:p>
            <a:r>
              <a:rPr lang="ja-JP" altLang="en-US"/>
              <a:t>同义改写</a:t>
            </a:r>
            <a:endParaRPr lang="en-US" altLang="ja-JP" dirty="0"/>
          </a:p>
          <a:p>
            <a:endParaRPr lang="en-US" dirty="0"/>
          </a:p>
          <a:p>
            <a:pPr marL="0" indent="0">
              <a:buNone/>
            </a:pPr>
            <a:r>
              <a:rPr lang="ja-JP" altLang="en-US"/>
              <a:t>错误选项</a:t>
            </a:r>
            <a:r>
              <a:rPr lang="zh-CN" altLang="en-US" dirty="0"/>
              <a:t>：</a:t>
            </a:r>
            <a:r>
              <a:rPr lang="zh-CN" altLang="en-US" dirty="0">
                <a:sym typeface="Wingdings" pitchFamily="2" charset="2"/>
              </a:rPr>
              <a:t>（错选后的改正方案）</a:t>
            </a:r>
            <a:endParaRPr lang="en-US" altLang="zh-CN" dirty="0"/>
          </a:p>
          <a:p>
            <a:r>
              <a:rPr lang="ja-JP" altLang="en-US"/>
              <a:t>虚假比较</a:t>
            </a:r>
            <a:r>
              <a:rPr lang="zh-CN" altLang="en-US" dirty="0"/>
              <a:t>：</a:t>
            </a:r>
            <a:r>
              <a:rPr lang="ja-JP" altLang="en-US"/>
              <a:t>回</a:t>
            </a:r>
            <a:r>
              <a:rPr lang="ja-JP" altLang="en-US">
                <a:solidFill>
                  <a:srgbClr val="FF0000"/>
                </a:solidFill>
              </a:rPr>
              <a:t>原文</a:t>
            </a:r>
            <a:r>
              <a:rPr lang="ja-JP" altLang="en-US"/>
              <a:t>确认是否有明确的比较</a:t>
            </a:r>
            <a:endParaRPr lang="en-US" altLang="ja-JP" dirty="0"/>
          </a:p>
          <a:p>
            <a:r>
              <a:rPr lang="ja-JP" altLang="en-US"/>
              <a:t>拼接信息</a:t>
            </a:r>
            <a:r>
              <a:rPr lang="zh-CN" altLang="en-US" dirty="0"/>
              <a:t>： </a:t>
            </a:r>
            <a:endParaRPr lang="en-US" altLang="ja-JP" dirty="0"/>
          </a:p>
          <a:p>
            <a:r>
              <a:rPr lang="ja-JP" altLang="en-US"/>
              <a:t>答非所问</a:t>
            </a:r>
            <a:r>
              <a:rPr lang="zh-CN" altLang="en-US" dirty="0"/>
              <a:t>： </a:t>
            </a:r>
            <a:endParaRPr lang="en-US" dirty="0"/>
          </a:p>
        </p:txBody>
      </p:sp>
      <p:sp>
        <p:nvSpPr>
          <p:cNvPr id="3" name="Title 2">
            <a:extLst>
              <a:ext uri="{FF2B5EF4-FFF2-40B4-BE49-F238E27FC236}">
                <a16:creationId xmlns:a16="http://schemas.microsoft.com/office/drawing/2014/main" id="{21FCA113-8035-AE41-B29A-09ABF1FD0ACD}"/>
              </a:ext>
            </a:extLst>
          </p:cNvPr>
          <p:cNvSpPr>
            <a:spLocks noGrp="1"/>
          </p:cNvSpPr>
          <p:nvPr>
            <p:ph type="title"/>
          </p:nvPr>
        </p:nvSpPr>
        <p:spPr/>
        <p:txBody>
          <a:bodyPr/>
          <a:lstStyle/>
          <a:p>
            <a:r>
              <a:rPr lang="ja-JP" altLang="en-US"/>
              <a:t>选项特征总结</a:t>
            </a:r>
            <a:endParaRPr lang="en-US" dirty="0"/>
          </a:p>
        </p:txBody>
      </p:sp>
    </p:spTree>
    <p:extLst>
      <p:ext uri="{BB962C8B-B14F-4D97-AF65-F5344CB8AC3E}">
        <p14:creationId xmlns:p14="http://schemas.microsoft.com/office/powerpoint/2010/main" val="346057092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9D22CD4-4D4E-BC4F-87E0-516542D956D6}"/>
              </a:ext>
            </a:extLst>
          </p:cNvPr>
          <p:cNvSpPr>
            <a:spLocks noGrp="1"/>
          </p:cNvSpPr>
          <p:nvPr>
            <p:ph idx="1"/>
          </p:nvPr>
        </p:nvSpPr>
        <p:spPr/>
        <p:txBody>
          <a:bodyPr>
            <a:normAutofit/>
          </a:bodyPr>
          <a:lstStyle/>
          <a:p>
            <a:pPr marL="0" indent="0">
              <a:buNone/>
            </a:pPr>
            <a:r>
              <a:rPr lang="ja-JP" altLang="en-US"/>
              <a:t>正确选项</a:t>
            </a:r>
            <a:r>
              <a:rPr lang="zh-CN" altLang="en-US" dirty="0"/>
              <a:t>：</a:t>
            </a:r>
            <a:endParaRPr lang="en-US" altLang="zh-CN" dirty="0"/>
          </a:p>
          <a:p>
            <a:r>
              <a:rPr lang="ja-JP" altLang="en-US"/>
              <a:t>原文重现</a:t>
            </a:r>
            <a:endParaRPr lang="en-US" altLang="ja-JP" dirty="0"/>
          </a:p>
          <a:p>
            <a:r>
              <a:rPr lang="ja-JP" altLang="en-US"/>
              <a:t>同义改写</a:t>
            </a:r>
            <a:endParaRPr lang="en-US" altLang="ja-JP" dirty="0"/>
          </a:p>
          <a:p>
            <a:endParaRPr lang="en-US" dirty="0"/>
          </a:p>
          <a:p>
            <a:pPr marL="0" indent="0">
              <a:buNone/>
            </a:pPr>
            <a:r>
              <a:rPr lang="ja-JP" altLang="en-US"/>
              <a:t>错误选项</a:t>
            </a:r>
            <a:r>
              <a:rPr lang="zh-CN" altLang="en-US" dirty="0"/>
              <a:t>：</a:t>
            </a:r>
            <a:r>
              <a:rPr lang="zh-CN" altLang="en-US" dirty="0">
                <a:sym typeface="Wingdings" pitchFamily="2" charset="2"/>
              </a:rPr>
              <a:t>（错选后的改正方案）</a:t>
            </a:r>
            <a:endParaRPr lang="en-US" altLang="zh-CN" dirty="0"/>
          </a:p>
          <a:p>
            <a:r>
              <a:rPr lang="ja-JP" altLang="en-US"/>
              <a:t>虚假比较</a:t>
            </a:r>
            <a:r>
              <a:rPr lang="zh-CN" altLang="en-US" dirty="0"/>
              <a:t>：</a:t>
            </a:r>
            <a:r>
              <a:rPr lang="ja-JP" altLang="en-US"/>
              <a:t>回</a:t>
            </a:r>
            <a:r>
              <a:rPr lang="ja-JP" altLang="en-US">
                <a:solidFill>
                  <a:srgbClr val="FF0000"/>
                </a:solidFill>
              </a:rPr>
              <a:t>原文</a:t>
            </a:r>
            <a:r>
              <a:rPr lang="ja-JP" altLang="en-US"/>
              <a:t>确认是否有明确的比较</a:t>
            </a:r>
            <a:endParaRPr lang="en-US" altLang="ja-JP" dirty="0"/>
          </a:p>
          <a:p>
            <a:r>
              <a:rPr lang="ja-JP" altLang="en-US"/>
              <a:t>拼接信息</a:t>
            </a:r>
            <a:r>
              <a:rPr lang="zh-CN" altLang="en-US" dirty="0"/>
              <a:t>：</a:t>
            </a:r>
            <a:r>
              <a:rPr lang="ja-JP" altLang="en-US"/>
              <a:t>把</a:t>
            </a:r>
            <a:r>
              <a:rPr lang="ja-JP" altLang="en-US">
                <a:solidFill>
                  <a:srgbClr val="FF0000"/>
                </a:solidFill>
              </a:rPr>
              <a:t>选项</a:t>
            </a:r>
            <a:r>
              <a:rPr lang="ja-JP" altLang="en-US"/>
              <a:t>翻译成中文</a:t>
            </a:r>
            <a:endParaRPr lang="en-US" altLang="ja-JP" dirty="0"/>
          </a:p>
          <a:p>
            <a:r>
              <a:rPr lang="ja-JP" altLang="en-US"/>
              <a:t>答非所问</a:t>
            </a:r>
            <a:r>
              <a:rPr lang="zh-CN" altLang="en-US" dirty="0"/>
              <a:t>： </a:t>
            </a:r>
            <a:endParaRPr lang="en-US" dirty="0"/>
          </a:p>
        </p:txBody>
      </p:sp>
      <p:sp>
        <p:nvSpPr>
          <p:cNvPr id="3" name="Title 2">
            <a:extLst>
              <a:ext uri="{FF2B5EF4-FFF2-40B4-BE49-F238E27FC236}">
                <a16:creationId xmlns:a16="http://schemas.microsoft.com/office/drawing/2014/main" id="{21FCA113-8035-AE41-B29A-09ABF1FD0ACD}"/>
              </a:ext>
            </a:extLst>
          </p:cNvPr>
          <p:cNvSpPr>
            <a:spLocks noGrp="1"/>
          </p:cNvSpPr>
          <p:nvPr>
            <p:ph type="title"/>
          </p:nvPr>
        </p:nvSpPr>
        <p:spPr/>
        <p:txBody>
          <a:bodyPr/>
          <a:lstStyle/>
          <a:p>
            <a:r>
              <a:rPr lang="ja-JP" altLang="en-US"/>
              <a:t>选项特征总结</a:t>
            </a:r>
            <a:endParaRPr lang="en-US" dirty="0"/>
          </a:p>
        </p:txBody>
      </p:sp>
    </p:spTree>
    <p:extLst>
      <p:ext uri="{BB962C8B-B14F-4D97-AF65-F5344CB8AC3E}">
        <p14:creationId xmlns:p14="http://schemas.microsoft.com/office/powerpoint/2010/main" val="52374251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9D22CD4-4D4E-BC4F-87E0-516542D956D6}"/>
              </a:ext>
            </a:extLst>
          </p:cNvPr>
          <p:cNvSpPr>
            <a:spLocks noGrp="1"/>
          </p:cNvSpPr>
          <p:nvPr>
            <p:ph idx="1"/>
          </p:nvPr>
        </p:nvSpPr>
        <p:spPr/>
        <p:txBody>
          <a:bodyPr/>
          <a:lstStyle/>
          <a:p>
            <a:pPr marL="0" indent="0">
              <a:buNone/>
            </a:pPr>
            <a:r>
              <a:rPr lang="ja-JP" altLang="en-US"/>
              <a:t>正确选项</a:t>
            </a:r>
            <a:r>
              <a:rPr lang="zh-CN" altLang="en-US" dirty="0"/>
              <a:t>：</a:t>
            </a:r>
            <a:endParaRPr lang="en-US" altLang="zh-CN" dirty="0"/>
          </a:p>
          <a:p>
            <a:r>
              <a:rPr lang="ja-JP" altLang="en-US"/>
              <a:t>原文重现</a:t>
            </a:r>
            <a:endParaRPr lang="en-US" altLang="ja-JP" dirty="0"/>
          </a:p>
          <a:p>
            <a:r>
              <a:rPr lang="ja-JP" altLang="en-US"/>
              <a:t>同义改写</a:t>
            </a:r>
            <a:endParaRPr lang="en-US" altLang="ja-JP" dirty="0"/>
          </a:p>
          <a:p>
            <a:endParaRPr lang="en-US" dirty="0"/>
          </a:p>
          <a:p>
            <a:pPr marL="0" indent="0">
              <a:buNone/>
            </a:pPr>
            <a:r>
              <a:rPr lang="ja-JP" altLang="en-US"/>
              <a:t>错误选项</a:t>
            </a:r>
            <a:r>
              <a:rPr lang="zh-CN" altLang="en-US" dirty="0">
                <a:sym typeface="Wingdings" pitchFamily="2" charset="2"/>
              </a:rPr>
              <a:t>：（错选后的改正方案）</a:t>
            </a:r>
            <a:endParaRPr lang="en-US" altLang="zh-CN" dirty="0"/>
          </a:p>
          <a:p>
            <a:r>
              <a:rPr lang="ja-JP" altLang="en-US"/>
              <a:t>虚假比较</a:t>
            </a:r>
            <a:r>
              <a:rPr lang="zh-CN" altLang="en-US" dirty="0"/>
              <a:t>：</a:t>
            </a:r>
            <a:r>
              <a:rPr lang="ja-JP" altLang="en-US"/>
              <a:t>回</a:t>
            </a:r>
            <a:r>
              <a:rPr lang="ja-JP" altLang="en-US">
                <a:solidFill>
                  <a:srgbClr val="FF0000"/>
                </a:solidFill>
              </a:rPr>
              <a:t>原文</a:t>
            </a:r>
            <a:r>
              <a:rPr lang="ja-JP" altLang="en-US"/>
              <a:t>确认是否有明确的比较</a:t>
            </a:r>
            <a:endParaRPr lang="en-US" altLang="ja-JP" dirty="0"/>
          </a:p>
          <a:p>
            <a:r>
              <a:rPr lang="ja-JP" altLang="en-US"/>
              <a:t>拼接信息</a:t>
            </a:r>
            <a:r>
              <a:rPr lang="zh-CN" altLang="en-US" dirty="0"/>
              <a:t>：</a:t>
            </a:r>
            <a:r>
              <a:rPr lang="ja-JP" altLang="en-US"/>
              <a:t>把</a:t>
            </a:r>
            <a:r>
              <a:rPr lang="ja-JP" altLang="en-US">
                <a:solidFill>
                  <a:srgbClr val="FF0000"/>
                </a:solidFill>
              </a:rPr>
              <a:t>选项</a:t>
            </a:r>
            <a:r>
              <a:rPr lang="ja-JP" altLang="en-US"/>
              <a:t>翻译成中文</a:t>
            </a:r>
            <a:endParaRPr lang="en-US" altLang="ja-JP" dirty="0"/>
          </a:p>
          <a:p>
            <a:r>
              <a:rPr lang="ja-JP" altLang="en-US"/>
              <a:t>答非所问</a:t>
            </a:r>
            <a:r>
              <a:rPr lang="zh-CN" altLang="en-US" dirty="0"/>
              <a:t>：</a:t>
            </a:r>
            <a:r>
              <a:rPr lang="ja-JP" altLang="en-US"/>
              <a:t>再读一次</a:t>
            </a:r>
            <a:r>
              <a:rPr lang="ja-JP" altLang="en-US">
                <a:solidFill>
                  <a:srgbClr val="FF0000"/>
                </a:solidFill>
              </a:rPr>
              <a:t>题干</a:t>
            </a:r>
            <a:r>
              <a:rPr lang="zh-CN" altLang="en-US" dirty="0"/>
              <a:t>，</a:t>
            </a:r>
            <a:r>
              <a:rPr lang="ja-JP" altLang="en-US"/>
              <a:t>必要时翻译成中文</a:t>
            </a:r>
            <a:endParaRPr lang="en-US" dirty="0"/>
          </a:p>
        </p:txBody>
      </p:sp>
      <p:sp>
        <p:nvSpPr>
          <p:cNvPr id="3" name="Title 2">
            <a:extLst>
              <a:ext uri="{FF2B5EF4-FFF2-40B4-BE49-F238E27FC236}">
                <a16:creationId xmlns:a16="http://schemas.microsoft.com/office/drawing/2014/main" id="{21FCA113-8035-AE41-B29A-09ABF1FD0ACD}"/>
              </a:ext>
            </a:extLst>
          </p:cNvPr>
          <p:cNvSpPr>
            <a:spLocks noGrp="1"/>
          </p:cNvSpPr>
          <p:nvPr>
            <p:ph type="title"/>
          </p:nvPr>
        </p:nvSpPr>
        <p:spPr/>
        <p:txBody>
          <a:bodyPr/>
          <a:lstStyle/>
          <a:p>
            <a:r>
              <a:rPr lang="ja-JP" altLang="en-US"/>
              <a:t>选项特征总结</a:t>
            </a:r>
            <a:endParaRPr lang="en-US" dirty="0"/>
          </a:p>
        </p:txBody>
      </p:sp>
    </p:spTree>
    <p:extLst>
      <p:ext uri="{BB962C8B-B14F-4D97-AF65-F5344CB8AC3E}">
        <p14:creationId xmlns:p14="http://schemas.microsoft.com/office/powerpoint/2010/main" val="2933787403"/>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363D34-0C51-964E-B59E-1ADA82B1636F}"/>
              </a:ext>
            </a:extLst>
          </p:cNvPr>
          <p:cNvSpPr>
            <a:spLocks noGrp="1"/>
          </p:cNvSpPr>
          <p:nvPr>
            <p:ph idx="1"/>
          </p:nvPr>
        </p:nvSpPr>
        <p:spPr>
          <a:xfrm>
            <a:off x="838200" y="1371601"/>
            <a:ext cx="10515600" cy="1329069"/>
          </a:xfrm>
        </p:spPr>
        <p:txBody>
          <a:bodyPr/>
          <a:lstStyle/>
          <a:p>
            <a:r>
              <a:rPr lang="en-US" dirty="0"/>
              <a:t>According to the paragraph, which of the following is true?</a:t>
            </a:r>
          </a:p>
          <a:p>
            <a:r>
              <a:rPr lang="en-US" dirty="0"/>
              <a:t>According to the paragraph, why did X do Y?</a:t>
            </a:r>
          </a:p>
          <a:p>
            <a:endParaRPr lang="en-US" dirty="0"/>
          </a:p>
          <a:p>
            <a:endParaRPr lang="en-US" dirty="0"/>
          </a:p>
        </p:txBody>
      </p:sp>
      <p:sp>
        <p:nvSpPr>
          <p:cNvPr id="3" name="Title 2">
            <a:extLst>
              <a:ext uri="{FF2B5EF4-FFF2-40B4-BE49-F238E27FC236}">
                <a16:creationId xmlns:a16="http://schemas.microsoft.com/office/drawing/2014/main" id="{298F2551-219D-624C-AB6D-D8698D1FBCA5}"/>
              </a:ext>
            </a:extLst>
          </p:cNvPr>
          <p:cNvSpPr>
            <a:spLocks noGrp="1"/>
          </p:cNvSpPr>
          <p:nvPr>
            <p:ph type="title"/>
          </p:nvPr>
        </p:nvSpPr>
        <p:spPr/>
        <p:txBody>
          <a:bodyPr/>
          <a:lstStyle/>
          <a:p>
            <a:r>
              <a:rPr lang="ja-JP" altLang="en-US"/>
              <a:t>题型分类</a:t>
            </a:r>
            <a:endParaRPr lang="en-US" dirty="0"/>
          </a:p>
        </p:txBody>
      </p:sp>
      <p:sp>
        <p:nvSpPr>
          <p:cNvPr id="4" name="Content Placeholder 1">
            <a:extLst>
              <a:ext uri="{FF2B5EF4-FFF2-40B4-BE49-F238E27FC236}">
                <a16:creationId xmlns:a16="http://schemas.microsoft.com/office/drawing/2014/main" id="{2499F837-3CF0-804A-8C3F-10219B7140E4}"/>
              </a:ext>
            </a:extLst>
          </p:cNvPr>
          <p:cNvSpPr txBox="1">
            <a:spLocks/>
          </p:cNvSpPr>
          <p:nvPr/>
        </p:nvSpPr>
        <p:spPr>
          <a:xfrm>
            <a:off x="4834712" y="4157331"/>
            <a:ext cx="2522575" cy="187133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200" dirty="0"/>
              <a:t>1.</a:t>
            </a:r>
            <a:r>
              <a:rPr lang="ja-JP" altLang="en-US" sz="3200"/>
              <a:t>可定位</a:t>
            </a:r>
            <a:r>
              <a:rPr lang="zh-CN" altLang="en-US" sz="3200" dirty="0"/>
              <a:t> </a:t>
            </a:r>
            <a:endParaRPr lang="en-US" altLang="ja-JP" sz="3200" dirty="0">
              <a:solidFill>
                <a:srgbClr val="FF0000"/>
              </a:solidFill>
            </a:endParaRPr>
          </a:p>
          <a:p>
            <a:pPr marL="0" indent="0" algn="ctr">
              <a:buNone/>
            </a:pPr>
            <a:r>
              <a:rPr lang="en-US" altLang="zh-CN" sz="3200" dirty="0">
                <a:solidFill>
                  <a:srgbClr val="FF0000"/>
                </a:solidFill>
              </a:rPr>
              <a:t>2.</a:t>
            </a:r>
            <a:r>
              <a:rPr lang="ja-JP" altLang="en-US" sz="3200">
                <a:solidFill>
                  <a:srgbClr val="FF0000"/>
                </a:solidFill>
              </a:rPr>
              <a:t>不可定位</a:t>
            </a:r>
            <a:endParaRPr lang="en-US" sz="3200" dirty="0">
              <a:solidFill>
                <a:srgbClr val="FF0000"/>
              </a:solidFill>
            </a:endParaRPr>
          </a:p>
        </p:txBody>
      </p:sp>
      <p:sp>
        <p:nvSpPr>
          <p:cNvPr id="5" name="Down Arrow 4">
            <a:extLst>
              <a:ext uri="{FF2B5EF4-FFF2-40B4-BE49-F238E27FC236}">
                <a16:creationId xmlns:a16="http://schemas.microsoft.com/office/drawing/2014/main" id="{FB88C77C-5E81-4C4E-AFF4-249DCE3B57BB}"/>
              </a:ext>
            </a:extLst>
          </p:cNvPr>
          <p:cNvSpPr/>
          <p:nvPr/>
        </p:nvSpPr>
        <p:spPr>
          <a:xfrm>
            <a:off x="5670696" y="2838894"/>
            <a:ext cx="850605" cy="946297"/>
          </a:xfrm>
          <a:prstGeom prst="downArrow">
            <a:avLst/>
          </a:prstGeom>
          <a:solidFill>
            <a:srgbClr val="92D050"/>
          </a:solidFill>
          <a:ln>
            <a:solidFill>
              <a:schemeClr val="accent6">
                <a:lumMod val="40000"/>
                <a:lumOff val="60000"/>
              </a:schemeClr>
            </a:solidFill>
          </a:ln>
          <a:effectLst>
            <a:glow rad="1016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lumMod val="60000"/>
                  <a:lumOff val="40000"/>
                </a:schemeClr>
              </a:solidFill>
            </a:endParaRPr>
          </a:p>
        </p:txBody>
      </p:sp>
    </p:spTree>
    <p:extLst>
      <p:ext uri="{BB962C8B-B14F-4D97-AF65-F5344CB8AC3E}">
        <p14:creationId xmlns:p14="http://schemas.microsoft.com/office/powerpoint/2010/main" val="3669170813"/>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ABEF2C7-143B-C84C-9C0A-F524D521751A}"/>
              </a:ext>
            </a:extLst>
          </p:cNvPr>
          <p:cNvSpPr>
            <a:spLocks noGrp="1"/>
          </p:cNvSpPr>
          <p:nvPr>
            <p:ph idx="1"/>
          </p:nvPr>
        </p:nvSpPr>
        <p:spPr/>
        <p:txBody>
          <a:bodyPr/>
          <a:lstStyle/>
          <a:p>
            <a:pPr marL="0" indent="0">
              <a:buNone/>
            </a:pPr>
            <a:r>
              <a:rPr lang="en-US" altLang="zh-CN" dirty="0">
                <a:solidFill>
                  <a:srgbClr val="FF0000"/>
                </a:solidFill>
              </a:rPr>
              <a:t>1.</a:t>
            </a:r>
            <a:r>
              <a:rPr lang="zh-CN" altLang="en-US" dirty="0">
                <a:solidFill>
                  <a:srgbClr val="FF0000"/>
                </a:solidFill>
              </a:rPr>
              <a:t> </a:t>
            </a:r>
            <a:r>
              <a:rPr lang="ja-JP" altLang="en-US">
                <a:solidFill>
                  <a:srgbClr val="FF0000"/>
                </a:solidFill>
              </a:rPr>
              <a:t>排除法</a:t>
            </a:r>
            <a:r>
              <a:rPr lang="ja-JP" altLang="en-US"/>
              <a:t>：选项定位</a:t>
            </a:r>
            <a:endParaRPr lang="en-US" altLang="ja-JP" dirty="0"/>
          </a:p>
          <a:p>
            <a:r>
              <a:rPr lang="ja-JP" altLang="en-US"/>
              <a:t>适合</a:t>
            </a:r>
            <a:r>
              <a:rPr lang="zh-CN" altLang="en-US" dirty="0"/>
              <a:t>：</a:t>
            </a:r>
            <a:endParaRPr lang="en-US" altLang="zh-CN" dirty="0"/>
          </a:p>
          <a:p>
            <a:pPr lvl="1"/>
            <a:r>
              <a:rPr lang="ja-JP" altLang="en-US"/>
              <a:t>选项短</a:t>
            </a:r>
            <a:r>
              <a:rPr lang="zh-CN" altLang="en-US" dirty="0"/>
              <a:t>？</a:t>
            </a:r>
            <a:r>
              <a:rPr lang="ja-JP" altLang="en-US"/>
              <a:t>段落短</a:t>
            </a:r>
            <a:r>
              <a:rPr lang="zh-CN" altLang="en-US" dirty="0"/>
              <a:t>？</a:t>
            </a:r>
            <a:endParaRPr lang="en-US" altLang="ja-JP" dirty="0"/>
          </a:p>
          <a:p>
            <a:pPr lvl="1"/>
            <a:r>
              <a:rPr lang="zh-CN" altLang="en-US" dirty="0"/>
              <a:t> </a:t>
            </a:r>
            <a:endParaRPr lang="en-US" altLang="ja-JP" dirty="0"/>
          </a:p>
        </p:txBody>
      </p:sp>
      <p:sp>
        <p:nvSpPr>
          <p:cNvPr id="3" name="Title 2">
            <a:extLst>
              <a:ext uri="{FF2B5EF4-FFF2-40B4-BE49-F238E27FC236}">
                <a16:creationId xmlns:a16="http://schemas.microsoft.com/office/drawing/2014/main" id="{CDDA7BF7-F17B-7D4E-AD0E-7E9DE8BCC986}"/>
              </a:ext>
            </a:extLst>
          </p:cNvPr>
          <p:cNvSpPr>
            <a:spLocks noGrp="1"/>
          </p:cNvSpPr>
          <p:nvPr>
            <p:ph type="title"/>
          </p:nvPr>
        </p:nvSpPr>
        <p:spPr/>
        <p:txBody>
          <a:bodyPr/>
          <a:lstStyle/>
          <a:p>
            <a:r>
              <a:rPr lang="ja-JP" altLang="en-US"/>
              <a:t>不可定位</a:t>
            </a:r>
            <a:endParaRPr lang="en-US" dirty="0"/>
          </a:p>
        </p:txBody>
      </p:sp>
    </p:spTree>
    <p:extLst>
      <p:ext uri="{BB962C8B-B14F-4D97-AF65-F5344CB8AC3E}">
        <p14:creationId xmlns:p14="http://schemas.microsoft.com/office/powerpoint/2010/main" val="33036271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a:extLst>
              <a:ext uri="{FF2B5EF4-FFF2-40B4-BE49-F238E27FC236}">
                <a16:creationId xmlns:a16="http://schemas.microsoft.com/office/drawing/2014/main" id="{C99A1030-09B1-8146-8BDA-BCF3D151DF79}"/>
              </a:ext>
            </a:extLst>
          </p:cNvPr>
          <p:cNvGraphicFramePr>
            <a:graphicFrameLocks noGrp="1"/>
          </p:cNvGraphicFramePr>
          <p:nvPr>
            <p:ph idx="1"/>
          </p:nvPr>
        </p:nvGraphicFramePr>
        <p:xfrm>
          <a:off x="417443" y="1157188"/>
          <a:ext cx="5526158" cy="5176935"/>
        </p:xfrm>
        <a:graphic>
          <a:graphicData uri="http://schemas.openxmlformats.org/drawingml/2006/table">
            <a:tbl>
              <a:tblPr firstRow="1" bandRow="1">
                <a:tableStyleId>{E8B1032C-EA38-4F05-BA0D-38AFFFC7BED3}</a:tableStyleId>
              </a:tblPr>
              <a:tblGrid>
                <a:gridCol w="2763079">
                  <a:extLst>
                    <a:ext uri="{9D8B030D-6E8A-4147-A177-3AD203B41FA5}">
                      <a16:colId xmlns:a16="http://schemas.microsoft.com/office/drawing/2014/main" val="625381708"/>
                    </a:ext>
                  </a:extLst>
                </a:gridCol>
                <a:gridCol w="2763079">
                  <a:extLst>
                    <a:ext uri="{9D8B030D-6E8A-4147-A177-3AD203B41FA5}">
                      <a16:colId xmlns:a16="http://schemas.microsoft.com/office/drawing/2014/main" val="2501348299"/>
                    </a:ext>
                  </a:extLst>
                </a:gridCol>
              </a:tblGrid>
              <a:tr h="855925">
                <a:tc>
                  <a:txBody>
                    <a:bodyPr/>
                    <a:lstStyle/>
                    <a:p>
                      <a:pPr algn="ctr" fontAlgn="b"/>
                      <a:r>
                        <a:rPr lang="en-US" sz="2800" b="0" i="0" u="none" strike="noStrike" dirty="0">
                          <a:solidFill>
                            <a:sysClr val="windowText" lastClr="000000"/>
                          </a:solidFill>
                          <a:effectLst/>
                          <a:latin typeface="Microsoft YaHei UI" panose="020B0503020204020204" pitchFamily="34" charset="-122"/>
                          <a:ea typeface="Microsoft YaHei UI" panose="020B0503020204020204" pitchFamily="34" charset="-122"/>
                        </a:rPr>
                        <a:t>Raw Point Total</a:t>
                      </a:r>
                    </a:p>
                  </a:txBody>
                  <a:tcPr marL="9525" marR="9525" marT="9525" marB="0" anchor="ctr"/>
                </a:tc>
                <a:tc>
                  <a:txBody>
                    <a:bodyPr/>
                    <a:lstStyle/>
                    <a:p>
                      <a:pPr algn="ctr" fontAlgn="b"/>
                      <a:r>
                        <a:rPr lang="en-US" sz="2800" b="0" i="0" u="none" strike="noStrike" dirty="0">
                          <a:solidFill>
                            <a:sysClr val="windowText" lastClr="000000"/>
                          </a:solidFill>
                          <a:effectLst/>
                          <a:latin typeface="Microsoft YaHei UI" panose="020B0503020204020204" pitchFamily="34" charset="-122"/>
                          <a:ea typeface="Microsoft YaHei UI" panose="020B0503020204020204" pitchFamily="34" charset="-122"/>
                        </a:rPr>
                        <a:t>Scaled Score</a:t>
                      </a:r>
                    </a:p>
                  </a:txBody>
                  <a:tcPr marL="9525" marR="9525" marT="9525" marB="0" anchor="ctr"/>
                </a:tc>
                <a:extLst>
                  <a:ext uri="{0D108BD9-81ED-4DB2-BD59-A6C34878D82A}">
                    <a16:rowId xmlns:a16="http://schemas.microsoft.com/office/drawing/2014/main" val="576374628"/>
                  </a:ext>
                </a:extLst>
              </a:tr>
              <a:tr h="432101">
                <a:tc>
                  <a:txBody>
                    <a:bodyPr/>
                    <a:lstStyle/>
                    <a:p>
                      <a:pPr algn="ctr" fontAlgn="ctr"/>
                      <a:r>
                        <a:rPr lang="en-CN" sz="2400" b="0" i="0" u="none" strike="noStrike" dirty="0">
                          <a:solidFill>
                            <a:srgbClr val="000000"/>
                          </a:solidFill>
                          <a:effectLst/>
                          <a:latin typeface="Calibri" panose="020F0502020204030204" pitchFamily="34" charset="0"/>
                        </a:rPr>
                        <a:t>32-33</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30</a:t>
                      </a:r>
                    </a:p>
                  </a:txBody>
                  <a:tcPr marL="9525" marR="9525" marT="9525" marB="0" anchor="ctr"/>
                </a:tc>
                <a:extLst>
                  <a:ext uri="{0D108BD9-81ED-4DB2-BD59-A6C34878D82A}">
                    <a16:rowId xmlns:a16="http://schemas.microsoft.com/office/drawing/2014/main" val="2269105296"/>
                  </a:ext>
                </a:extLst>
              </a:tr>
              <a:tr h="432101">
                <a:tc>
                  <a:txBody>
                    <a:bodyPr/>
                    <a:lstStyle/>
                    <a:p>
                      <a:pPr algn="ctr" fontAlgn="ctr"/>
                      <a:r>
                        <a:rPr lang="en-CN" sz="2400" b="0" i="0" u="none" strike="noStrike" dirty="0">
                          <a:solidFill>
                            <a:srgbClr val="000000"/>
                          </a:solidFill>
                          <a:effectLst/>
                          <a:latin typeface="Calibri" panose="020F0502020204030204" pitchFamily="34" charset="0"/>
                        </a:rPr>
                        <a:t>31</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29-30</a:t>
                      </a:r>
                    </a:p>
                  </a:txBody>
                  <a:tcPr marL="9525" marR="9525" marT="9525" marB="0" anchor="ctr"/>
                </a:tc>
                <a:extLst>
                  <a:ext uri="{0D108BD9-81ED-4DB2-BD59-A6C34878D82A}">
                    <a16:rowId xmlns:a16="http://schemas.microsoft.com/office/drawing/2014/main" val="317197780"/>
                  </a:ext>
                </a:extLst>
              </a:tr>
              <a:tr h="432101">
                <a:tc>
                  <a:txBody>
                    <a:bodyPr/>
                    <a:lstStyle/>
                    <a:p>
                      <a:pPr algn="ctr" fontAlgn="ctr"/>
                      <a:r>
                        <a:rPr lang="en-CN" sz="2400" b="0" i="0" u="none" strike="noStrike">
                          <a:solidFill>
                            <a:srgbClr val="000000"/>
                          </a:solidFill>
                          <a:effectLst/>
                          <a:latin typeface="Calibri" panose="020F0502020204030204" pitchFamily="34" charset="0"/>
                        </a:rPr>
                        <a:t>30</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28-30</a:t>
                      </a:r>
                    </a:p>
                  </a:txBody>
                  <a:tcPr marL="9525" marR="9525" marT="9525" marB="0" anchor="ctr"/>
                </a:tc>
                <a:extLst>
                  <a:ext uri="{0D108BD9-81ED-4DB2-BD59-A6C34878D82A}">
                    <a16:rowId xmlns:a16="http://schemas.microsoft.com/office/drawing/2014/main" val="2417106298"/>
                  </a:ext>
                </a:extLst>
              </a:tr>
              <a:tr h="432101">
                <a:tc>
                  <a:txBody>
                    <a:bodyPr/>
                    <a:lstStyle/>
                    <a:p>
                      <a:pPr algn="ctr" fontAlgn="ctr"/>
                      <a:r>
                        <a:rPr lang="en-CN" sz="2400" b="0" i="0" u="none" strike="noStrike">
                          <a:solidFill>
                            <a:srgbClr val="000000"/>
                          </a:solidFill>
                          <a:effectLst/>
                          <a:latin typeface="Calibri" panose="020F0502020204030204" pitchFamily="34" charset="0"/>
                        </a:rPr>
                        <a:t>29</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27-28</a:t>
                      </a:r>
                    </a:p>
                  </a:txBody>
                  <a:tcPr marL="9525" marR="9525" marT="9525" marB="0" anchor="ctr"/>
                </a:tc>
                <a:extLst>
                  <a:ext uri="{0D108BD9-81ED-4DB2-BD59-A6C34878D82A}">
                    <a16:rowId xmlns:a16="http://schemas.microsoft.com/office/drawing/2014/main" val="2707425574"/>
                  </a:ext>
                </a:extLst>
              </a:tr>
              <a:tr h="432101">
                <a:tc>
                  <a:txBody>
                    <a:bodyPr/>
                    <a:lstStyle/>
                    <a:p>
                      <a:pPr algn="ctr" fontAlgn="ctr"/>
                      <a:r>
                        <a:rPr lang="en-CN" sz="2400" b="0" i="0" u="none" strike="noStrike">
                          <a:solidFill>
                            <a:srgbClr val="000000"/>
                          </a:solidFill>
                          <a:effectLst/>
                          <a:latin typeface="Calibri" panose="020F0502020204030204" pitchFamily="34" charset="0"/>
                        </a:rPr>
                        <a:t>28</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26-29</a:t>
                      </a:r>
                    </a:p>
                  </a:txBody>
                  <a:tcPr marL="9525" marR="9525" marT="9525" marB="0" anchor="ctr"/>
                </a:tc>
                <a:extLst>
                  <a:ext uri="{0D108BD9-81ED-4DB2-BD59-A6C34878D82A}">
                    <a16:rowId xmlns:a16="http://schemas.microsoft.com/office/drawing/2014/main" val="3697387313"/>
                  </a:ext>
                </a:extLst>
              </a:tr>
              <a:tr h="432101">
                <a:tc>
                  <a:txBody>
                    <a:bodyPr/>
                    <a:lstStyle/>
                    <a:p>
                      <a:pPr algn="ctr" fontAlgn="ctr"/>
                      <a:r>
                        <a:rPr lang="en-CN" sz="2400" b="0" i="0" u="none" strike="noStrike">
                          <a:solidFill>
                            <a:srgbClr val="000000"/>
                          </a:solidFill>
                          <a:effectLst/>
                          <a:latin typeface="Calibri" panose="020F0502020204030204" pitchFamily="34" charset="0"/>
                        </a:rPr>
                        <a:t>27</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25-28</a:t>
                      </a:r>
                    </a:p>
                  </a:txBody>
                  <a:tcPr marL="9525" marR="9525" marT="9525" marB="0" anchor="ctr"/>
                </a:tc>
                <a:extLst>
                  <a:ext uri="{0D108BD9-81ED-4DB2-BD59-A6C34878D82A}">
                    <a16:rowId xmlns:a16="http://schemas.microsoft.com/office/drawing/2014/main" val="3258803994"/>
                  </a:ext>
                </a:extLst>
              </a:tr>
              <a:tr h="432101">
                <a:tc>
                  <a:txBody>
                    <a:bodyPr/>
                    <a:lstStyle/>
                    <a:p>
                      <a:pPr algn="ctr" fontAlgn="ctr"/>
                      <a:r>
                        <a:rPr lang="en-CN" sz="2400" b="0" i="0" u="none" strike="noStrike">
                          <a:solidFill>
                            <a:srgbClr val="000000"/>
                          </a:solidFill>
                          <a:effectLst/>
                          <a:latin typeface="Calibri" panose="020F0502020204030204" pitchFamily="34" charset="0"/>
                        </a:rPr>
                        <a:t>26</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24-27</a:t>
                      </a:r>
                    </a:p>
                  </a:txBody>
                  <a:tcPr marL="9525" marR="9525" marT="9525" marB="0" anchor="ctr"/>
                </a:tc>
                <a:extLst>
                  <a:ext uri="{0D108BD9-81ED-4DB2-BD59-A6C34878D82A}">
                    <a16:rowId xmlns:a16="http://schemas.microsoft.com/office/drawing/2014/main" val="3688100945"/>
                  </a:ext>
                </a:extLst>
              </a:tr>
              <a:tr h="432101">
                <a:tc>
                  <a:txBody>
                    <a:bodyPr/>
                    <a:lstStyle/>
                    <a:p>
                      <a:pPr algn="ctr" fontAlgn="ctr"/>
                      <a:r>
                        <a:rPr lang="en-CN" sz="2400" b="0" i="0" u="none" strike="noStrike">
                          <a:solidFill>
                            <a:srgbClr val="000000"/>
                          </a:solidFill>
                          <a:effectLst/>
                          <a:latin typeface="Calibri" panose="020F0502020204030204" pitchFamily="34" charset="0"/>
                        </a:rPr>
                        <a:t>25</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23-26</a:t>
                      </a:r>
                    </a:p>
                  </a:txBody>
                  <a:tcPr marL="9525" marR="9525" marT="9525" marB="0" anchor="ctr"/>
                </a:tc>
                <a:extLst>
                  <a:ext uri="{0D108BD9-81ED-4DB2-BD59-A6C34878D82A}">
                    <a16:rowId xmlns:a16="http://schemas.microsoft.com/office/drawing/2014/main" val="2230960942"/>
                  </a:ext>
                </a:extLst>
              </a:tr>
              <a:tr h="432101">
                <a:tc>
                  <a:txBody>
                    <a:bodyPr/>
                    <a:lstStyle/>
                    <a:p>
                      <a:pPr algn="ctr" fontAlgn="ctr"/>
                      <a:r>
                        <a:rPr lang="en-CN" sz="2400" b="0" i="0" u="none" strike="noStrike">
                          <a:solidFill>
                            <a:srgbClr val="000000"/>
                          </a:solidFill>
                          <a:effectLst/>
                          <a:latin typeface="Calibri" panose="020F0502020204030204" pitchFamily="34" charset="0"/>
                        </a:rPr>
                        <a:t>24</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21-25</a:t>
                      </a:r>
                    </a:p>
                  </a:txBody>
                  <a:tcPr marL="9525" marR="9525" marT="9525" marB="0" anchor="ctr"/>
                </a:tc>
                <a:extLst>
                  <a:ext uri="{0D108BD9-81ED-4DB2-BD59-A6C34878D82A}">
                    <a16:rowId xmlns:a16="http://schemas.microsoft.com/office/drawing/2014/main" val="2185706366"/>
                  </a:ext>
                </a:extLst>
              </a:tr>
              <a:tr h="432101">
                <a:tc>
                  <a:txBody>
                    <a:bodyPr/>
                    <a:lstStyle/>
                    <a:p>
                      <a:pPr algn="ctr" fontAlgn="ctr"/>
                      <a:r>
                        <a:rPr lang="en-CN" sz="2400" b="0" i="0" u="none" strike="noStrike">
                          <a:solidFill>
                            <a:srgbClr val="000000"/>
                          </a:solidFill>
                          <a:effectLst/>
                          <a:latin typeface="Calibri" panose="020F0502020204030204" pitchFamily="34" charset="0"/>
                        </a:rPr>
                        <a:t>23</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20-25</a:t>
                      </a:r>
                    </a:p>
                  </a:txBody>
                  <a:tcPr marL="9525" marR="9525" marT="9525" marB="0" anchor="ctr"/>
                </a:tc>
                <a:extLst>
                  <a:ext uri="{0D108BD9-81ED-4DB2-BD59-A6C34878D82A}">
                    <a16:rowId xmlns:a16="http://schemas.microsoft.com/office/drawing/2014/main" val="4094896131"/>
                  </a:ext>
                </a:extLst>
              </a:tr>
            </a:tbl>
          </a:graphicData>
        </a:graphic>
      </p:graphicFrame>
      <p:sp>
        <p:nvSpPr>
          <p:cNvPr id="3" name="Title 2">
            <a:extLst>
              <a:ext uri="{FF2B5EF4-FFF2-40B4-BE49-F238E27FC236}">
                <a16:creationId xmlns:a16="http://schemas.microsoft.com/office/drawing/2014/main" id="{6E9C636A-657D-0045-90E2-DD68A37A1184}"/>
              </a:ext>
            </a:extLst>
          </p:cNvPr>
          <p:cNvSpPr>
            <a:spLocks noGrp="1"/>
          </p:cNvSpPr>
          <p:nvPr>
            <p:ph type="title"/>
          </p:nvPr>
        </p:nvSpPr>
        <p:spPr>
          <a:xfrm>
            <a:off x="838200" y="257919"/>
            <a:ext cx="10515600" cy="792063"/>
          </a:xfrm>
        </p:spPr>
        <p:txBody>
          <a:bodyPr/>
          <a:lstStyle/>
          <a:p>
            <a:pPr algn="ctr"/>
            <a:r>
              <a:rPr lang="en-US" dirty="0"/>
              <a:t>Scoring</a:t>
            </a:r>
            <a:r>
              <a:rPr lang="zh-CN" altLang="en-US" dirty="0"/>
              <a:t> </a:t>
            </a:r>
            <a:r>
              <a:rPr lang="en-US" altLang="zh-CN" dirty="0"/>
              <a:t>Scale</a:t>
            </a:r>
            <a:r>
              <a:rPr lang="zh-CN" altLang="en-US" dirty="0"/>
              <a:t> </a:t>
            </a:r>
            <a:r>
              <a:rPr lang="en-US" altLang="zh-CN" dirty="0"/>
              <a:t>(OG</a:t>
            </a:r>
            <a:r>
              <a:rPr lang="zh-CN" altLang="en-US" dirty="0"/>
              <a:t> </a:t>
            </a:r>
            <a:r>
              <a:rPr lang="en-US" altLang="zh-CN" dirty="0"/>
              <a:t>6</a:t>
            </a:r>
            <a:r>
              <a:rPr lang="en-US" altLang="zh-CN" baseline="30000" dirty="0"/>
              <a:t>th</a:t>
            </a:r>
            <a:r>
              <a:rPr lang="en-US" altLang="zh-CN" dirty="0"/>
              <a:t>)</a:t>
            </a:r>
            <a:r>
              <a:rPr lang="zh-CN" altLang="en-US" baseline="30000" dirty="0"/>
              <a:t> </a:t>
            </a:r>
            <a:endParaRPr lang="en-US" dirty="0"/>
          </a:p>
        </p:txBody>
      </p:sp>
      <p:sp>
        <p:nvSpPr>
          <p:cNvPr id="4" name="Content Placeholder 1">
            <a:extLst>
              <a:ext uri="{FF2B5EF4-FFF2-40B4-BE49-F238E27FC236}">
                <a16:creationId xmlns:a16="http://schemas.microsoft.com/office/drawing/2014/main" id="{9E02371C-439D-A649-B710-10855F4F6ED3}"/>
              </a:ext>
            </a:extLst>
          </p:cNvPr>
          <p:cNvSpPr txBox="1">
            <a:spLocks/>
          </p:cNvSpPr>
          <p:nvPr/>
        </p:nvSpPr>
        <p:spPr>
          <a:xfrm>
            <a:off x="6096000" y="1371600"/>
            <a:ext cx="5257800" cy="4805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Microsoft YaHei UI" panose="020B0503020204020204" pitchFamily="34" charset="-122"/>
              <a:ea typeface="Microsoft YaHei UI" panose="020B0503020204020204" pitchFamily="34" charset="-122"/>
              <a:cs typeface="Arial" panose="020B0604020202020204" pitchFamily="34" charset="0"/>
            </a:endParaRPr>
          </a:p>
        </p:txBody>
      </p:sp>
      <p:sp>
        <p:nvSpPr>
          <p:cNvPr id="5" name="Content Placeholder 1">
            <a:extLst>
              <a:ext uri="{FF2B5EF4-FFF2-40B4-BE49-F238E27FC236}">
                <a16:creationId xmlns:a16="http://schemas.microsoft.com/office/drawing/2014/main" id="{1111601C-AC5B-E74A-9374-B0F6616F0C18}"/>
              </a:ext>
            </a:extLst>
          </p:cNvPr>
          <p:cNvSpPr txBox="1">
            <a:spLocks/>
          </p:cNvSpPr>
          <p:nvPr/>
        </p:nvSpPr>
        <p:spPr>
          <a:xfrm>
            <a:off x="6248400" y="1371600"/>
            <a:ext cx="5105400" cy="4805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Microsoft YaHei UI" panose="020B0503020204020204" pitchFamily="34" charset="-122"/>
              <a:ea typeface="Microsoft YaHei UI" panose="020B0503020204020204" pitchFamily="34" charset="-122"/>
              <a:cs typeface="Arial" panose="020B0604020202020204" pitchFamily="34" charset="0"/>
            </a:endParaRPr>
          </a:p>
        </p:txBody>
      </p:sp>
      <p:graphicFrame>
        <p:nvGraphicFramePr>
          <p:cNvPr id="7" name="Content Placeholder 7">
            <a:extLst>
              <a:ext uri="{FF2B5EF4-FFF2-40B4-BE49-F238E27FC236}">
                <a16:creationId xmlns:a16="http://schemas.microsoft.com/office/drawing/2014/main" id="{4E0F2826-12C6-8247-801C-2F3D886D214B}"/>
              </a:ext>
            </a:extLst>
          </p:cNvPr>
          <p:cNvGraphicFramePr>
            <a:graphicFrameLocks/>
          </p:cNvGraphicFramePr>
          <p:nvPr/>
        </p:nvGraphicFramePr>
        <p:xfrm>
          <a:off x="6435385" y="1157188"/>
          <a:ext cx="5526158" cy="5176935"/>
        </p:xfrm>
        <a:graphic>
          <a:graphicData uri="http://schemas.openxmlformats.org/drawingml/2006/table">
            <a:tbl>
              <a:tblPr firstRow="1" bandRow="1">
                <a:tableStyleId>{E8B1032C-EA38-4F05-BA0D-38AFFFC7BED3}</a:tableStyleId>
              </a:tblPr>
              <a:tblGrid>
                <a:gridCol w="2763079">
                  <a:extLst>
                    <a:ext uri="{9D8B030D-6E8A-4147-A177-3AD203B41FA5}">
                      <a16:colId xmlns:a16="http://schemas.microsoft.com/office/drawing/2014/main" val="625381708"/>
                    </a:ext>
                  </a:extLst>
                </a:gridCol>
                <a:gridCol w="2763079">
                  <a:extLst>
                    <a:ext uri="{9D8B030D-6E8A-4147-A177-3AD203B41FA5}">
                      <a16:colId xmlns:a16="http://schemas.microsoft.com/office/drawing/2014/main" val="2501348299"/>
                    </a:ext>
                  </a:extLst>
                </a:gridCol>
              </a:tblGrid>
              <a:tr h="855925">
                <a:tc>
                  <a:txBody>
                    <a:bodyPr/>
                    <a:lstStyle/>
                    <a:p>
                      <a:pPr algn="ctr" fontAlgn="b"/>
                      <a:r>
                        <a:rPr lang="en-US" sz="2800" b="0" i="0" u="none" strike="noStrike" dirty="0">
                          <a:solidFill>
                            <a:sysClr val="windowText" lastClr="000000"/>
                          </a:solidFill>
                          <a:effectLst/>
                          <a:latin typeface="Microsoft YaHei UI" panose="020B0503020204020204" pitchFamily="34" charset="-122"/>
                          <a:ea typeface="Microsoft YaHei UI" panose="020B0503020204020204" pitchFamily="34" charset="-122"/>
                        </a:rPr>
                        <a:t>Raw Point Total</a:t>
                      </a:r>
                    </a:p>
                  </a:txBody>
                  <a:tcPr marL="9525" marR="9525" marT="9525" marB="0" anchor="ctr"/>
                </a:tc>
                <a:tc>
                  <a:txBody>
                    <a:bodyPr/>
                    <a:lstStyle/>
                    <a:p>
                      <a:pPr algn="ctr" fontAlgn="b"/>
                      <a:r>
                        <a:rPr lang="en-US" sz="2800" b="0" i="0" u="none" strike="noStrike" dirty="0">
                          <a:solidFill>
                            <a:sysClr val="windowText" lastClr="000000"/>
                          </a:solidFill>
                          <a:effectLst/>
                          <a:latin typeface="Microsoft YaHei UI" panose="020B0503020204020204" pitchFamily="34" charset="-122"/>
                          <a:ea typeface="Microsoft YaHei UI" panose="020B0503020204020204" pitchFamily="34" charset="-122"/>
                        </a:rPr>
                        <a:t>Scaled Score</a:t>
                      </a:r>
                    </a:p>
                  </a:txBody>
                  <a:tcPr marL="9525" marR="9525" marT="9525" marB="0" anchor="ctr"/>
                </a:tc>
                <a:extLst>
                  <a:ext uri="{0D108BD9-81ED-4DB2-BD59-A6C34878D82A}">
                    <a16:rowId xmlns:a16="http://schemas.microsoft.com/office/drawing/2014/main" val="576374628"/>
                  </a:ext>
                </a:extLst>
              </a:tr>
              <a:tr h="432101">
                <a:tc>
                  <a:txBody>
                    <a:bodyPr/>
                    <a:lstStyle/>
                    <a:p>
                      <a:pPr algn="ctr" fontAlgn="ctr"/>
                      <a:r>
                        <a:rPr lang="en-CN" sz="2400" b="0" i="0" u="none" strike="noStrike" dirty="0">
                          <a:solidFill>
                            <a:srgbClr val="000000"/>
                          </a:solidFill>
                          <a:effectLst/>
                          <a:latin typeface="Calibri" panose="020F0502020204030204" pitchFamily="34" charset="0"/>
                        </a:rPr>
                        <a:t>22</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19-24</a:t>
                      </a:r>
                    </a:p>
                  </a:txBody>
                  <a:tcPr marL="9525" marR="9525" marT="9525" marB="0" anchor="ctr"/>
                </a:tc>
                <a:extLst>
                  <a:ext uri="{0D108BD9-81ED-4DB2-BD59-A6C34878D82A}">
                    <a16:rowId xmlns:a16="http://schemas.microsoft.com/office/drawing/2014/main" val="2269105296"/>
                  </a:ext>
                </a:extLst>
              </a:tr>
              <a:tr h="432101">
                <a:tc>
                  <a:txBody>
                    <a:bodyPr/>
                    <a:lstStyle/>
                    <a:p>
                      <a:pPr algn="ctr" fontAlgn="ctr"/>
                      <a:r>
                        <a:rPr lang="en-CN" sz="2400" b="0" i="0" u="none" strike="noStrike">
                          <a:solidFill>
                            <a:srgbClr val="000000"/>
                          </a:solidFill>
                          <a:effectLst/>
                          <a:latin typeface="Calibri" panose="020F0502020204030204" pitchFamily="34" charset="0"/>
                        </a:rPr>
                        <a:t>21</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18-23</a:t>
                      </a:r>
                    </a:p>
                  </a:txBody>
                  <a:tcPr marL="9525" marR="9525" marT="9525" marB="0" anchor="ctr"/>
                </a:tc>
                <a:extLst>
                  <a:ext uri="{0D108BD9-81ED-4DB2-BD59-A6C34878D82A}">
                    <a16:rowId xmlns:a16="http://schemas.microsoft.com/office/drawing/2014/main" val="156114157"/>
                  </a:ext>
                </a:extLst>
              </a:tr>
              <a:tr h="432101">
                <a:tc>
                  <a:txBody>
                    <a:bodyPr/>
                    <a:lstStyle/>
                    <a:p>
                      <a:pPr algn="ctr" fontAlgn="ctr"/>
                      <a:r>
                        <a:rPr lang="en-CN" sz="2400" b="0" i="0" u="none" strike="noStrike" dirty="0">
                          <a:solidFill>
                            <a:srgbClr val="000000"/>
                          </a:solidFill>
                          <a:effectLst/>
                          <a:latin typeface="Calibri" panose="020F0502020204030204" pitchFamily="34" charset="0"/>
                        </a:rPr>
                        <a:t>20</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17-22</a:t>
                      </a:r>
                    </a:p>
                  </a:txBody>
                  <a:tcPr marL="9525" marR="9525" marT="9525" marB="0" anchor="ctr"/>
                </a:tc>
                <a:extLst>
                  <a:ext uri="{0D108BD9-81ED-4DB2-BD59-A6C34878D82A}">
                    <a16:rowId xmlns:a16="http://schemas.microsoft.com/office/drawing/2014/main" val="317197780"/>
                  </a:ext>
                </a:extLst>
              </a:tr>
              <a:tr h="432101">
                <a:tc>
                  <a:txBody>
                    <a:bodyPr/>
                    <a:lstStyle/>
                    <a:p>
                      <a:pPr algn="ctr" fontAlgn="ctr"/>
                      <a:r>
                        <a:rPr lang="en-CN" sz="2400" b="0" i="0" u="none" strike="noStrike" dirty="0">
                          <a:solidFill>
                            <a:srgbClr val="000000"/>
                          </a:solidFill>
                          <a:effectLst/>
                          <a:latin typeface="Calibri" panose="020F0502020204030204" pitchFamily="34" charset="0"/>
                        </a:rPr>
                        <a:t>19</a:t>
                      </a:r>
                    </a:p>
                  </a:txBody>
                  <a:tcPr marL="9525" marR="9525" marT="9525" marB="0" anchor="ctr"/>
                </a:tc>
                <a:tc>
                  <a:txBody>
                    <a:bodyPr/>
                    <a:lstStyle/>
                    <a:p>
                      <a:pPr algn="ctr" fontAlgn="ctr"/>
                      <a:r>
                        <a:rPr lang="en-CN" sz="2400" b="0" i="0" u="none" strike="noStrike">
                          <a:solidFill>
                            <a:srgbClr val="000000"/>
                          </a:solidFill>
                          <a:effectLst/>
                          <a:latin typeface="Calibri" panose="020F0502020204030204" pitchFamily="34" charset="0"/>
                        </a:rPr>
                        <a:t>15-21</a:t>
                      </a:r>
                    </a:p>
                  </a:txBody>
                  <a:tcPr marL="9525" marR="9525" marT="9525" marB="0" anchor="ctr"/>
                </a:tc>
                <a:extLst>
                  <a:ext uri="{0D108BD9-81ED-4DB2-BD59-A6C34878D82A}">
                    <a16:rowId xmlns:a16="http://schemas.microsoft.com/office/drawing/2014/main" val="2417106298"/>
                  </a:ext>
                </a:extLst>
              </a:tr>
              <a:tr h="432101">
                <a:tc>
                  <a:txBody>
                    <a:bodyPr/>
                    <a:lstStyle/>
                    <a:p>
                      <a:pPr algn="ctr" fontAlgn="ctr"/>
                      <a:r>
                        <a:rPr lang="en-CN" sz="2400" b="0" i="0" u="none" strike="noStrike">
                          <a:solidFill>
                            <a:srgbClr val="000000"/>
                          </a:solidFill>
                          <a:effectLst/>
                          <a:latin typeface="Calibri" panose="020F0502020204030204" pitchFamily="34" charset="0"/>
                        </a:rPr>
                        <a:t>18</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14-20</a:t>
                      </a:r>
                    </a:p>
                  </a:txBody>
                  <a:tcPr marL="9525" marR="9525" marT="9525" marB="0" anchor="ctr"/>
                </a:tc>
                <a:extLst>
                  <a:ext uri="{0D108BD9-81ED-4DB2-BD59-A6C34878D82A}">
                    <a16:rowId xmlns:a16="http://schemas.microsoft.com/office/drawing/2014/main" val="2707425574"/>
                  </a:ext>
                </a:extLst>
              </a:tr>
              <a:tr h="432101">
                <a:tc>
                  <a:txBody>
                    <a:bodyPr/>
                    <a:lstStyle/>
                    <a:p>
                      <a:pPr algn="ctr" fontAlgn="ctr"/>
                      <a:r>
                        <a:rPr lang="en-CN" sz="2400" b="0" i="0" u="none" strike="noStrike">
                          <a:solidFill>
                            <a:srgbClr val="000000"/>
                          </a:solidFill>
                          <a:effectLst/>
                          <a:latin typeface="Calibri" panose="020F0502020204030204" pitchFamily="34" charset="0"/>
                        </a:rPr>
                        <a:t>17</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13-19</a:t>
                      </a:r>
                    </a:p>
                  </a:txBody>
                  <a:tcPr marL="9525" marR="9525" marT="9525" marB="0" anchor="ctr"/>
                </a:tc>
                <a:extLst>
                  <a:ext uri="{0D108BD9-81ED-4DB2-BD59-A6C34878D82A}">
                    <a16:rowId xmlns:a16="http://schemas.microsoft.com/office/drawing/2014/main" val="3697387313"/>
                  </a:ext>
                </a:extLst>
              </a:tr>
              <a:tr h="432101">
                <a:tc>
                  <a:txBody>
                    <a:bodyPr/>
                    <a:lstStyle/>
                    <a:p>
                      <a:pPr algn="ctr" fontAlgn="ctr"/>
                      <a:r>
                        <a:rPr lang="en-CN" sz="2400" b="0" i="0" u="none" strike="noStrike">
                          <a:solidFill>
                            <a:srgbClr val="000000"/>
                          </a:solidFill>
                          <a:effectLst/>
                          <a:latin typeface="Calibri" panose="020F0502020204030204" pitchFamily="34" charset="0"/>
                        </a:rPr>
                        <a:t>16</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11-18</a:t>
                      </a:r>
                    </a:p>
                  </a:txBody>
                  <a:tcPr marL="9525" marR="9525" marT="9525" marB="0" anchor="ctr"/>
                </a:tc>
                <a:extLst>
                  <a:ext uri="{0D108BD9-81ED-4DB2-BD59-A6C34878D82A}">
                    <a16:rowId xmlns:a16="http://schemas.microsoft.com/office/drawing/2014/main" val="3258803994"/>
                  </a:ext>
                </a:extLst>
              </a:tr>
              <a:tr h="432101">
                <a:tc>
                  <a:txBody>
                    <a:bodyPr/>
                    <a:lstStyle/>
                    <a:p>
                      <a:pPr algn="ctr" fontAlgn="ctr"/>
                      <a:r>
                        <a:rPr lang="en-CN" sz="2400" b="0" i="0" u="none" strike="noStrike" dirty="0">
                          <a:solidFill>
                            <a:srgbClr val="000000"/>
                          </a:solidFill>
                          <a:effectLst/>
                          <a:latin typeface="Calibri" panose="020F0502020204030204" pitchFamily="34" charset="0"/>
                        </a:rPr>
                        <a:t>15</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10-17</a:t>
                      </a:r>
                    </a:p>
                  </a:txBody>
                  <a:tcPr marL="9525" marR="9525" marT="9525" marB="0" anchor="ctr"/>
                </a:tc>
                <a:extLst>
                  <a:ext uri="{0D108BD9-81ED-4DB2-BD59-A6C34878D82A}">
                    <a16:rowId xmlns:a16="http://schemas.microsoft.com/office/drawing/2014/main" val="3688100945"/>
                  </a:ext>
                </a:extLst>
              </a:tr>
              <a:tr h="432101">
                <a:tc>
                  <a:txBody>
                    <a:bodyPr/>
                    <a:lstStyle/>
                    <a:p>
                      <a:pPr algn="ctr" fontAlgn="ctr"/>
                      <a:r>
                        <a:rPr lang="en-CN" sz="2400" b="0" i="0" u="none" strike="noStrike">
                          <a:solidFill>
                            <a:srgbClr val="000000"/>
                          </a:solidFill>
                          <a:effectLst/>
                          <a:latin typeface="Calibri" panose="020F0502020204030204" pitchFamily="34" charset="0"/>
                        </a:rPr>
                        <a:t>14</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8-16</a:t>
                      </a:r>
                    </a:p>
                  </a:txBody>
                  <a:tcPr marL="9525" marR="9525" marT="9525" marB="0" anchor="ctr"/>
                </a:tc>
                <a:extLst>
                  <a:ext uri="{0D108BD9-81ED-4DB2-BD59-A6C34878D82A}">
                    <a16:rowId xmlns:a16="http://schemas.microsoft.com/office/drawing/2014/main" val="2230960942"/>
                  </a:ext>
                </a:extLst>
              </a:tr>
              <a:tr h="432101">
                <a:tc>
                  <a:txBody>
                    <a:bodyPr/>
                    <a:lstStyle/>
                    <a:p>
                      <a:pPr algn="ctr" fontAlgn="ctr"/>
                      <a:r>
                        <a:rPr lang="en-CN" sz="2400" b="0" i="0" u="none" strike="noStrike">
                          <a:solidFill>
                            <a:srgbClr val="000000"/>
                          </a:solidFill>
                          <a:effectLst/>
                          <a:latin typeface="Calibri" panose="020F0502020204030204" pitchFamily="34" charset="0"/>
                        </a:rPr>
                        <a:t>13</a:t>
                      </a:r>
                    </a:p>
                  </a:txBody>
                  <a:tcPr marL="9525" marR="9525" marT="9525" marB="0" anchor="ctr"/>
                </a:tc>
                <a:tc>
                  <a:txBody>
                    <a:bodyPr/>
                    <a:lstStyle/>
                    <a:p>
                      <a:pPr algn="ctr" fontAlgn="ctr"/>
                      <a:r>
                        <a:rPr lang="en-CN" sz="2400" b="0" i="0" u="none" strike="noStrike" dirty="0">
                          <a:solidFill>
                            <a:srgbClr val="000000"/>
                          </a:solidFill>
                          <a:effectLst/>
                          <a:latin typeface="Calibri" panose="020F0502020204030204" pitchFamily="34" charset="0"/>
                        </a:rPr>
                        <a:t>7-15</a:t>
                      </a:r>
                    </a:p>
                  </a:txBody>
                  <a:tcPr marL="9525" marR="9525" marT="9525" marB="0" anchor="ctr"/>
                </a:tc>
                <a:extLst>
                  <a:ext uri="{0D108BD9-81ED-4DB2-BD59-A6C34878D82A}">
                    <a16:rowId xmlns:a16="http://schemas.microsoft.com/office/drawing/2014/main" val="2185706366"/>
                  </a:ext>
                </a:extLst>
              </a:tr>
            </a:tbl>
          </a:graphicData>
        </a:graphic>
      </p:graphicFrame>
      <p:sp>
        <p:nvSpPr>
          <p:cNvPr id="9" name="Rectangle 8">
            <a:extLst>
              <a:ext uri="{FF2B5EF4-FFF2-40B4-BE49-F238E27FC236}">
                <a16:creationId xmlns:a16="http://schemas.microsoft.com/office/drawing/2014/main" id="{2DE7F8EA-FF53-2E4F-A565-7604CA406D76}"/>
              </a:ext>
            </a:extLst>
          </p:cNvPr>
          <p:cNvSpPr/>
          <p:nvPr/>
        </p:nvSpPr>
        <p:spPr>
          <a:xfrm>
            <a:off x="417444" y="4181709"/>
            <a:ext cx="5526158" cy="412594"/>
          </a:xfrm>
          <a:prstGeom prst="rect">
            <a:avLst/>
          </a:prstGeom>
          <a:solidFill>
            <a:srgbClr val="FF0000">
              <a:alpha val="33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0" name="Rectangle 9">
            <a:extLst>
              <a:ext uri="{FF2B5EF4-FFF2-40B4-BE49-F238E27FC236}">
                <a16:creationId xmlns:a16="http://schemas.microsoft.com/office/drawing/2014/main" id="{E58622FD-C3E3-3844-B1E0-3D1D39531F4E}"/>
              </a:ext>
            </a:extLst>
          </p:cNvPr>
          <p:cNvSpPr/>
          <p:nvPr/>
        </p:nvSpPr>
        <p:spPr>
          <a:xfrm>
            <a:off x="6435386" y="2431849"/>
            <a:ext cx="5526158" cy="445166"/>
          </a:xfrm>
          <a:prstGeom prst="rect">
            <a:avLst/>
          </a:prstGeom>
          <a:solidFill>
            <a:srgbClr val="FF0000">
              <a:alpha val="33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31176964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ABEF2C7-143B-C84C-9C0A-F524D521751A}"/>
              </a:ext>
            </a:extLst>
          </p:cNvPr>
          <p:cNvSpPr>
            <a:spLocks noGrp="1"/>
          </p:cNvSpPr>
          <p:nvPr>
            <p:ph idx="1"/>
          </p:nvPr>
        </p:nvSpPr>
        <p:spPr/>
        <p:txBody>
          <a:bodyPr/>
          <a:lstStyle/>
          <a:p>
            <a:pPr marL="0" indent="0">
              <a:buNone/>
            </a:pPr>
            <a:r>
              <a:rPr lang="en-US" altLang="zh-CN" dirty="0">
                <a:solidFill>
                  <a:srgbClr val="FF0000"/>
                </a:solidFill>
              </a:rPr>
              <a:t>1.</a:t>
            </a:r>
            <a:r>
              <a:rPr lang="zh-CN" altLang="en-US" dirty="0">
                <a:solidFill>
                  <a:srgbClr val="FF0000"/>
                </a:solidFill>
              </a:rPr>
              <a:t> </a:t>
            </a:r>
            <a:r>
              <a:rPr lang="ja-JP" altLang="en-US">
                <a:solidFill>
                  <a:srgbClr val="FF0000"/>
                </a:solidFill>
              </a:rPr>
              <a:t>排除法</a:t>
            </a:r>
            <a:r>
              <a:rPr lang="ja-JP" altLang="en-US"/>
              <a:t>：选项定位</a:t>
            </a:r>
            <a:endParaRPr lang="en-US" altLang="ja-JP" dirty="0"/>
          </a:p>
          <a:p>
            <a:r>
              <a:rPr lang="ja-JP" altLang="en-US"/>
              <a:t>适合</a:t>
            </a:r>
            <a:r>
              <a:rPr lang="zh-CN" altLang="en-US" dirty="0"/>
              <a:t>：</a:t>
            </a:r>
            <a:endParaRPr lang="en-US" altLang="zh-CN" dirty="0"/>
          </a:p>
          <a:p>
            <a:pPr lvl="1"/>
            <a:r>
              <a:rPr lang="ja-JP" altLang="en-US"/>
              <a:t>选项短的</a:t>
            </a:r>
            <a:endParaRPr lang="en-US" altLang="ja-JP" dirty="0"/>
          </a:p>
          <a:p>
            <a:pPr lvl="1"/>
            <a:r>
              <a:rPr lang="ja-JP" altLang="en-US"/>
              <a:t>选项有明显定位词的</a:t>
            </a:r>
            <a:endParaRPr lang="en-US" altLang="ja-JP" dirty="0"/>
          </a:p>
          <a:p>
            <a:endParaRPr lang="ja-JP" altLang="en-US"/>
          </a:p>
        </p:txBody>
      </p:sp>
      <p:sp>
        <p:nvSpPr>
          <p:cNvPr id="3" name="Title 2">
            <a:extLst>
              <a:ext uri="{FF2B5EF4-FFF2-40B4-BE49-F238E27FC236}">
                <a16:creationId xmlns:a16="http://schemas.microsoft.com/office/drawing/2014/main" id="{CDDA7BF7-F17B-7D4E-AD0E-7E9DE8BCC986}"/>
              </a:ext>
            </a:extLst>
          </p:cNvPr>
          <p:cNvSpPr>
            <a:spLocks noGrp="1"/>
          </p:cNvSpPr>
          <p:nvPr>
            <p:ph type="title"/>
          </p:nvPr>
        </p:nvSpPr>
        <p:spPr/>
        <p:txBody>
          <a:bodyPr/>
          <a:lstStyle/>
          <a:p>
            <a:r>
              <a:rPr lang="ja-JP" altLang="en-US"/>
              <a:t>不可定位</a:t>
            </a:r>
            <a:endParaRPr lang="en-US" dirty="0"/>
          </a:p>
        </p:txBody>
      </p:sp>
    </p:spTree>
    <p:extLst>
      <p:ext uri="{BB962C8B-B14F-4D97-AF65-F5344CB8AC3E}">
        <p14:creationId xmlns:p14="http://schemas.microsoft.com/office/powerpoint/2010/main" val="652452662"/>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11BB3B6-B187-9148-AA51-D51BF765F5AC}"/>
              </a:ext>
            </a:extLst>
          </p:cNvPr>
          <p:cNvSpPr>
            <a:spLocks noGrp="1"/>
          </p:cNvSpPr>
          <p:nvPr>
            <p:ph idx="1"/>
          </p:nvPr>
        </p:nvSpPr>
        <p:spPr/>
        <p:txBody>
          <a:bodyPr>
            <a:normAutofit/>
          </a:bodyPr>
          <a:lstStyle/>
          <a:p>
            <a:r>
              <a:rPr lang="en-US" sz="2500" dirty="0"/>
              <a:t>Paragraph 6: Photography did indeed make certain kinds of painting obsolete—the daguerreotype virtually did away with the portrait miniature. It also made the whole business of making and owning images democratic. Portraiture, once a luxury for the privileged few, was suddenly well within the reach of many more people.</a:t>
            </a:r>
          </a:p>
          <a:p>
            <a:r>
              <a:rPr lang="en-US" sz="2500" dirty="0"/>
              <a:t>22-2-6 What point does the author make in paragraph 6? </a:t>
            </a:r>
          </a:p>
          <a:p>
            <a:r>
              <a:rPr lang="en-US" sz="2500" dirty="0"/>
              <a:t>○ Paintings became less expensive because of competition with photography.</a:t>
            </a:r>
          </a:p>
          <a:p>
            <a:r>
              <a:rPr lang="en-US" sz="2500" dirty="0"/>
              <a:t>○ Photography, unlike painting, was a type of portraiture that even ordinary people could afford. </a:t>
            </a:r>
          </a:p>
          <a:p>
            <a:r>
              <a:rPr lang="en-US" sz="2500" dirty="0"/>
              <a:t>○ Every style of painting was influenced by the invention of photography.</a:t>
            </a:r>
          </a:p>
          <a:p>
            <a:r>
              <a:rPr lang="en-US" sz="2500" dirty="0"/>
              <a:t>○ The daguerreotype was more popular than the calotype. </a:t>
            </a:r>
          </a:p>
        </p:txBody>
      </p:sp>
    </p:spTree>
    <p:extLst>
      <p:ext uri="{BB962C8B-B14F-4D97-AF65-F5344CB8AC3E}">
        <p14:creationId xmlns:p14="http://schemas.microsoft.com/office/powerpoint/2010/main" val="248638166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11BB3B6-B187-9148-AA51-D51BF765F5AC}"/>
              </a:ext>
            </a:extLst>
          </p:cNvPr>
          <p:cNvSpPr>
            <a:spLocks noGrp="1"/>
          </p:cNvSpPr>
          <p:nvPr>
            <p:ph idx="1"/>
          </p:nvPr>
        </p:nvSpPr>
        <p:spPr/>
        <p:txBody>
          <a:bodyPr>
            <a:normAutofit/>
          </a:bodyPr>
          <a:lstStyle/>
          <a:p>
            <a:r>
              <a:rPr lang="en-US" sz="2500" dirty="0"/>
              <a:t>Paragraph 6: Photography did indeed make certain kinds of painting obsolete—the daguerreotype virtually did away with the portrait miniature. It also made the whole business of making and owning images democratic. Portraiture, once a luxury for the privileged few, was suddenly well within the reach of many more people.</a:t>
            </a:r>
          </a:p>
          <a:p>
            <a:r>
              <a:rPr lang="en-US" sz="2500" dirty="0"/>
              <a:t>22-2-6 What point does the author make in paragraph 6? </a:t>
            </a:r>
          </a:p>
          <a:p>
            <a:r>
              <a:rPr lang="en-US" sz="2500" dirty="0"/>
              <a:t>○ Paintings became less expensive because of competition with photography.</a:t>
            </a:r>
          </a:p>
          <a:p>
            <a:r>
              <a:rPr lang="en-US" sz="2500" dirty="0">
                <a:solidFill>
                  <a:srgbClr val="FF0000"/>
                </a:solidFill>
              </a:rPr>
              <a:t>○ Photography, unlike painting, was a type of portraiture that even ordinary people could afford. </a:t>
            </a:r>
          </a:p>
          <a:p>
            <a:r>
              <a:rPr lang="en-US" sz="2500" dirty="0"/>
              <a:t>○ Every style of painting was influenced by the invention of photography.</a:t>
            </a:r>
          </a:p>
          <a:p>
            <a:r>
              <a:rPr lang="en-US" sz="2500" dirty="0"/>
              <a:t>○ The daguerreotype was more popular than the calotype. </a:t>
            </a:r>
          </a:p>
        </p:txBody>
      </p:sp>
    </p:spTree>
    <p:extLst>
      <p:ext uri="{BB962C8B-B14F-4D97-AF65-F5344CB8AC3E}">
        <p14:creationId xmlns:p14="http://schemas.microsoft.com/office/powerpoint/2010/main" val="265695313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E6B8EB3-995E-0F45-9259-0275699CDCBB}"/>
              </a:ext>
            </a:extLst>
          </p:cNvPr>
          <p:cNvSpPr>
            <a:spLocks noGrp="1"/>
          </p:cNvSpPr>
          <p:nvPr>
            <p:ph idx="1"/>
          </p:nvPr>
        </p:nvSpPr>
        <p:spPr/>
        <p:txBody>
          <a:bodyPr>
            <a:noAutofit/>
          </a:bodyPr>
          <a:lstStyle/>
          <a:p>
            <a:r>
              <a:rPr lang="en-US" sz="2400" dirty="0"/>
              <a:t>Genes from virtually any organism, from viruses to humans, can now be inserted into plants, creating what are known as transgenic plants. Now used in agriculture, there are approximately 109 million acres of transgenic crops grown worldwide, 68 percent of which are in the United States. The most common transgenic crops are soybeans, corn, cotton, and canola. Most often, these plants either contain a gene making them resistant to the herbicide glyphosate or they contain an insect-resistant gene that produces a protein called </a:t>
            </a:r>
            <a:r>
              <a:rPr lang="en-US" sz="2400" dirty="0" err="1"/>
              <a:t>Bt</a:t>
            </a:r>
            <a:r>
              <a:rPr lang="en-US" sz="2400" dirty="0"/>
              <a:t> toxin.</a:t>
            </a:r>
          </a:p>
          <a:p>
            <a:r>
              <a:rPr lang="en-US" altLang="zh-CN" sz="2400" dirty="0"/>
              <a:t>38-3-</a:t>
            </a:r>
            <a:r>
              <a:rPr lang="en-US" sz="2400" dirty="0"/>
              <a:t>1.According to paragraph 1, which of the following is true of transgenic plants that produce the protein </a:t>
            </a:r>
            <a:r>
              <a:rPr lang="en-US" sz="2400" dirty="0" err="1"/>
              <a:t>Bt</a:t>
            </a:r>
            <a:r>
              <a:rPr lang="en-US" sz="2400" dirty="0"/>
              <a:t>?</a:t>
            </a:r>
          </a:p>
          <a:p>
            <a:r>
              <a:rPr lang="en-US" sz="2400" dirty="0"/>
              <a:t>A.     They are resistant to certain herbicides.</a:t>
            </a:r>
          </a:p>
          <a:p>
            <a:r>
              <a:rPr lang="en-US" sz="2400" dirty="0"/>
              <a:t>B.     They grow best in the United States.</a:t>
            </a:r>
          </a:p>
          <a:p>
            <a:r>
              <a:rPr lang="en-US" sz="2400" dirty="0"/>
              <a:t>C.     They were treated with the chemical glyphosate.</a:t>
            </a:r>
          </a:p>
          <a:p>
            <a:r>
              <a:rPr lang="en-US" sz="2400" dirty="0"/>
              <a:t>D.     They are resistant to destruction by insects.</a:t>
            </a:r>
          </a:p>
        </p:txBody>
      </p:sp>
    </p:spTree>
    <p:extLst>
      <p:ext uri="{BB962C8B-B14F-4D97-AF65-F5344CB8AC3E}">
        <p14:creationId xmlns:p14="http://schemas.microsoft.com/office/powerpoint/2010/main" val="4091254178"/>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E6B8EB3-995E-0F45-9259-0275699CDCBB}"/>
              </a:ext>
            </a:extLst>
          </p:cNvPr>
          <p:cNvSpPr>
            <a:spLocks noGrp="1"/>
          </p:cNvSpPr>
          <p:nvPr>
            <p:ph idx="1"/>
          </p:nvPr>
        </p:nvSpPr>
        <p:spPr/>
        <p:txBody>
          <a:bodyPr>
            <a:noAutofit/>
          </a:bodyPr>
          <a:lstStyle/>
          <a:p>
            <a:r>
              <a:rPr lang="en-US" sz="2400" dirty="0"/>
              <a:t>Genes from virtually any organism, from viruses to humans, can now be inserted into plants, creating what are known as transgenic plants. Now used in agriculture, there are approximately 109 million acres of transgenic crops grown worldwide, 68 percent of which are in the United States. The most common transgenic crops are soybeans, corn, cotton, and canola. </a:t>
            </a:r>
            <a:r>
              <a:rPr lang="en-US" sz="2400" dirty="0">
                <a:solidFill>
                  <a:schemeClr val="accent1"/>
                </a:solidFill>
              </a:rPr>
              <a:t>Most often, these plants either contain a gene making them resistant to the herbicide </a:t>
            </a:r>
            <a:r>
              <a:rPr lang="en-US" sz="2400" dirty="0"/>
              <a:t>glyphosate or they contain an insect-resistant gene that produces a protein called </a:t>
            </a:r>
            <a:r>
              <a:rPr lang="en-US" sz="2400" dirty="0" err="1"/>
              <a:t>Bt</a:t>
            </a:r>
            <a:r>
              <a:rPr lang="en-US" sz="2400" dirty="0"/>
              <a:t> toxin.</a:t>
            </a:r>
          </a:p>
          <a:p>
            <a:r>
              <a:rPr lang="en-US" altLang="zh-CN" sz="2400" dirty="0"/>
              <a:t>38-3-</a:t>
            </a:r>
            <a:r>
              <a:rPr lang="en-US" sz="2400" dirty="0"/>
              <a:t>1.According to paragraph 1, which of the following is true of transgenic plants that produce the protein </a:t>
            </a:r>
            <a:r>
              <a:rPr lang="en-US" sz="2400" dirty="0" err="1"/>
              <a:t>Bt</a:t>
            </a:r>
            <a:r>
              <a:rPr lang="en-US" sz="2400" dirty="0"/>
              <a:t>?</a:t>
            </a:r>
          </a:p>
          <a:p>
            <a:r>
              <a:rPr lang="en-US" sz="2400" dirty="0">
                <a:solidFill>
                  <a:schemeClr val="accent1"/>
                </a:solidFill>
              </a:rPr>
              <a:t>A.     They are resistant to certain herbicides.</a:t>
            </a:r>
          </a:p>
          <a:p>
            <a:r>
              <a:rPr lang="en-US" sz="2400" dirty="0"/>
              <a:t>B.     They grow best in the United States.</a:t>
            </a:r>
          </a:p>
          <a:p>
            <a:r>
              <a:rPr lang="en-US" sz="2400" dirty="0"/>
              <a:t>C.     They were treated with the chemical glyphosate.</a:t>
            </a:r>
          </a:p>
          <a:p>
            <a:r>
              <a:rPr lang="en-US" sz="2400" dirty="0"/>
              <a:t>D.     They are resistant to destruction by insects.</a:t>
            </a:r>
          </a:p>
        </p:txBody>
      </p:sp>
    </p:spTree>
    <p:extLst>
      <p:ext uri="{BB962C8B-B14F-4D97-AF65-F5344CB8AC3E}">
        <p14:creationId xmlns:p14="http://schemas.microsoft.com/office/powerpoint/2010/main" val="3866544477"/>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E6B8EB3-995E-0F45-9259-0275699CDCBB}"/>
              </a:ext>
            </a:extLst>
          </p:cNvPr>
          <p:cNvSpPr>
            <a:spLocks noGrp="1"/>
          </p:cNvSpPr>
          <p:nvPr>
            <p:ph idx="1"/>
          </p:nvPr>
        </p:nvSpPr>
        <p:spPr/>
        <p:txBody>
          <a:bodyPr>
            <a:noAutofit/>
          </a:bodyPr>
          <a:lstStyle/>
          <a:p>
            <a:r>
              <a:rPr lang="en-US" sz="2400" dirty="0"/>
              <a:t>Genes from virtually any organism, from viruses to humans, can now be inserted into plants, creating what are known as transgenic plants. Now used in agriculture, there are approximately 109 million acres of transgenic crops grown worldwide, </a:t>
            </a:r>
            <a:r>
              <a:rPr lang="en-US" sz="2400" dirty="0">
                <a:solidFill>
                  <a:schemeClr val="accent2"/>
                </a:solidFill>
              </a:rPr>
              <a:t>68 percent of which are in the United States</a:t>
            </a:r>
            <a:r>
              <a:rPr lang="en-US" sz="2400" dirty="0"/>
              <a:t>. The most common transgenic crops are soybeans, corn, cotton, and canola. </a:t>
            </a:r>
            <a:r>
              <a:rPr lang="en-US" sz="2400" dirty="0">
                <a:solidFill>
                  <a:schemeClr val="accent1"/>
                </a:solidFill>
              </a:rPr>
              <a:t>Most often, these plants either contain a gene making them resistant to the herbicide </a:t>
            </a:r>
            <a:r>
              <a:rPr lang="en-US" sz="2400" dirty="0">
                <a:solidFill>
                  <a:schemeClr val="accent6"/>
                </a:solidFill>
              </a:rPr>
              <a:t>glyphosate</a:t>
            </a:r>
            <a:r>
              <a:rPr lang="en-US" sz="2400" dirty="0"/>
              <a:t> or they contain an insect-resistant gene that produces a protein called </a:t>
            </a:r>
            <a:r>
              <a:rPr lang="en-US" sz="2400" dirty="0" err="1"/>
              <a:t>Bt</a:t>
            </a:r>
            <a:r>
              <a:rPr lang="en-US" sz="2400" dirty="0"/>
              <a:t> toxin.</a:t>
            </a:r>
          </a:p>
          <a:p>
            <a:r>
              <a:rPr lang="en-US" altLang="zh-CN" sz="2400" dirty="0"/>
              <a:t>38-3-</a:t>
            </a:r>
            <a:r>
              <a:rPr lang="en-US" sz="2400" dirty="0"/>
              <a:t>1.According to paragraph 1, which of the following is true of transgenic plants that produce the protein </a:t>
            </a:r>
            <a:r>
              <a:rPr lang="en-US" sz="2400" dirty="0" err="1"/>
              <a:t>Bt</a:t>
            </a:r>
            <a:r>
              <a:rPr lang="en-US" sz="2400" dirty="0"/>
              <a:t>?</a:t>
            </a:r>
          </a:p>
          <a:p>
            <a:r>
              <a:rPr lang="en-US" sz="2400" dirty="0">
                <a:solidFill>
                  <a:schemeClr val="accent1"/>
                </a:solidFill>
              </a:rPr>
              <a:t>A.     They are resistant to certain herbicides.</a:t>
            </a:r>
          </a:p>
          <a:p>
            <a:r>
              <a:rPr lang="en-US" sz="2400" dirty="0">
                <a:solidFill>
                  <a:schemeClr val="accent2"/>
                </a:solidFill>
              </a:rPr>
              <a:t>B.     They grow best in the United States.</a:t>
            </a:r>
          </a:p>
          <a:p>
            <a:r>
              <a:rPr lang="en-US" sz="2400" dirty="0">
                <a:solidFill>
                  <a:schemeClr val="accent6"/>
                </a:solidFill>
              </a:rPr>
              <a:t>C.     They were treated with the chemical glyphosate.</a:t>
            </a:r>
          </a:p>
          <a:p>
            <a:r>
              <a:rPr lang="en-US" sz="2400" dirty="0"/>
              <a:t>D.     They are resistant to destruction by insects.</a:t>
            </a:r>
          </a:p>
        </p:txBody>
      </p:sp>
    </p:spTree>
    <p:extLst>
      <p:ext uri="{BB962C8B-B14F-4D97-AF65-F5344CB8AC3E}">
        <p14:creationId xmlns:p14="http://schemas.microsoft.com/office/powerpoint/2010/main" val="239325402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E6B8EB3-995E-0F45-9259-0275699CDCBB}"/>
              </a:ext>
            </a:extLst>
          </p:cNvPr>
          <p:cNvSpPr>
            <a:spLocks noGrp="1"/>
          </p:cNvSpPr>
          <p:nvPr>
            <p:ph idx="1"/>
          </p:nvPr>
        </p:nvSpPr>
        <p:spPr/>
        <p:txBody>
          <a:bodyPr>
            <a:noAutofit/>
          </a:bodyPr>
          <a:lstStyle/>
          <a:p>
            <a:r>
              <a:rPr lang="en-US" sz="2400" dirty="0"/>
              <a:t>Genes from virtually any organism, from viruses to humans, can now be inserted into plants, creating what are known as transgenic plants. Now used in agriculture, there are approximately 109 million acres of transgenic crops grown worldwide, 68 percent of which are in the United States. The most common transgenic crops are soybeans, corn, cotton, and canola. Most often, these plants either contain a gene making them resistant to the herbicide glyphosate or they contain an insect-resistant gene that produces a protein called </a:t>
            </a:r>
            <a:r>
              <a:rPr lang="en-US" sz="2400" dirty="0" err="1"/>
              <a:t>Bt</a:t>
            </a:r>
            <a:r>
              <a:rPr lang="en-US" sz="2400" dirty="0"/>
              <a:t> toxin.</a:t>
            </a:r>
          </a:p>
          <a:p>
            <a:r>
              <a:rPr lang="en-US" altLang="zh-CN" sz="2400" dirty="0"/>
              <a:t>38-3-</a:t>
            </a:r>
            <a:r>
              <a:rPr lang="en-US" sz="2400" dirty="0"/>
              <a:t>1.According to paragraph 1, which of the following is true of transgenic plants that produce the protein </a:t>
            </a:r>
            <a:r>
              <a:rPr lang="en-US" sz="2400" dirty="0" err="1"/>
              <a:t>Bt</a:t>
            </a:r>
            <a:r>
              <a:rPr lang="en-US" sz="2400" dirty="0"/>
              <a:t>?</a:t>
            </a:r>
          </a:p>
          <a:p>
            <a:r>
              <a:rPr lang="en-US" sz="2400" dirty="0"/>
              <a:t>A.     They are resistant to certain herbicides.</a:t>
            </a:r>
          </a:p>
          <a:p>
            <a:r>
              <a:rPr lang="en-US" sz="2400" dirty="0"/>
              <a:t>B.     They grow best in the United States.</a:t>
            </a:r>
          </a:p>
          <a:p>
            <a:r>
              <a:rPr lang="en-US" sz="2400" dirty="0"/>
              <a:t>C.     They were treated with the chemical glyphosate.</a:t>
            </a:r>
          </a:p>
          <a:p>
            <a:r>
              <a:rPr lang="en-US" sz="2400" dirty="0">
                <a:solidFill>
                  <a:srgbClr val="FF0000"/>
                </a:solidFill>
              </a:rPr>
              <a:t>D.     They are resistant to destruction by insects.</a:t>
            </a:r>
          </a:p>
        </p:txBody>
      </p:sp>
    </p:spTree>
    <p:extLst>
      <p:ext uri="{BB962C8B-B14F-4D97-AF65-F5344CB8AC3E}">
        <p14:creationId xmlns:p14="http://schemas.microsoft.com/office/powerpoint/2010/main" val="1763583441"/>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ABEF2C7-143B-C84C-9C0A-F524D521751A}"/>
              </a:ext>
            </a:extLst>
          </p:cNvPr>
          <p:cNvSpPr>
            <a:spLocks noGrp="1"/>
          </p:cNvSpPr>
          <p:nvPr>
            <p:ph idx="1"/>
          </p:nvPr>
        </p:nvSpPr>
        <p:spPr/>
        <p:txBody>
          <a:bodyPr/>
          <a:lstStyle/>
          <a:p>
            <a:pPr marL="0" indent="0">
              <a:buNone/>
            </a:pPr>
            <a:r>
              <a:rPr lang="en-US" altLang="zh-CN" dirty="0">
                <a:solidFill>
                  <a:schemeClr val="bg1">
                    <a:lumMod val="75000"/>
                  </a:schemeClr>
                </a:solidFill>
              </a:rPr>
              <a:t>1.</a:t>
            </a:r>
            <a:r>
              <a:rPr lang="zh-CN" altLang="en-US" dirty="0">
                <a:solidFill>
                  <a:schemeClr val="bg1">
                    <a:lumMod val="75000"/>
                  </a:schemeClr>
                </a:solidFill>
              </a:rPr>
              <a:t> </a:t>
            </a:r>
            <a:r>
              <a:rPr lang="ja-JP" altLang="en-US">
                <a:solidFill>
                  <a:schemeClr val="bg1">
                    <a:lumMod val="75000"/>
                  </a:schemeClr>
                </a:solidFill>
              </a:rPr>
              <a:t>排除法：选项定位</a:t>
            </a:r>
            <a:endParaRPr lang="en-US" altLang="ja-JP" dirty="0">
              <a:solidFill>
                <a:schemeClr val="bg1">
                  <a:lumMod val="75000"/>
                </a:schemeClr>
              </a:solidFill>
            </a:endParaRPr>
          </a:p>
          <a:p>
            <a:r>
              <a:rPr lang="ja-JP" altLang="en-US">
                <a:solidFill>
                  <a:schemeClr val="bg1">
                    <a:lumMod val="75000"/>
                  </a:schemeClr>
                </a:solidFill>
              </a:rPr>
              <a:t>适合</a:t>
            </a:r>
            <a:r>
              <a:rPr lang="zh-CN" altLang="en-US" dirty="0">
                <a:solidFill>
                  <a:schemeClr val="bg1">
                    <a:lumMod val="75000"/>
                  </a:schemeClr>
                </a:solidFill>
              </a:rPr>
              <a:t>：</a:t>
            </a:r>
            <a:endParaRPr lang="en-US" altLang="zh-CN" dirty="0">
              <a:solidFill>
                <a:schemeClr val="bg1">
                  <a:lumMod val="75000"/>
                </a:schemeClr>
              </a:solidFill>
            </a:endParaRPr>
          </a:p>
          <a:p>
            <a:pPr lvl="1"/>
            <a:r>
              <a:rPr lang="ja-JP" altLang="en-US">
                <a:solidFill>
                  <a:schemeClr val="bg1">
                    <a:lumMod val="75000"/>
                  </a:schemeClr>
                </a:solidFill>
              </a:rPr>
              <a:t>选项短的</a:t>
            </a:r>
            <a:endParaRPr lang="en-US" altLang="ja-JP" dirty="0">
              <a:solidFill>
                <a:schemeClr val="bg1">
                  <a:lumMod val="75000"/>
                </a:schemeClr>
              </a:solidFill>
            </a:endParaRPr>
          </a:p>
          <a:p>
            <a:pPr lvl="1"/>
            <a:r>
              <a:rPr lang="ja-JP" altLang="en-US">
                <a:solidFill>
                  <a:schemeClr val="bg1">
                    <a:lumMod val="75000"/>
                  </a:schemeClr>
                </a:solidFill>
              </a:rPr>
              <a:t>选项有明显定位词的</a:t>
            </a:r>
            <a:endParaRPr lang="en-US" altLang="ja-JP" dirty="0">
              <a:solidFill>
                <a:schemeClr val="bg1">
                  <a:lumMod val="75000"/>
                </a:schemeClr>
              </a:solidFill>
            </a:endParaRPr>
          </a:p>
          <a:p>
            <a:endParaRPr lang="ja-JP" altLang="en-US"/>
          </a:p>
          <a:p>
            <a:pPr marL="0" indent="0">
              <a:buNone/>
            </a:pPr>
            <a:r>
              <a:rPr lang="en-US" altLang="zh-CN" dirty="0">
                <a:solidFill>
                  <a:srgbClr val="FF0000"/>
                </a:solidFill>
              </a:rPr>
              <a:t>2.</a:t>
            </a:r>
            <a:r>
              <a:rPr lang="zh-CN" altLang="en-US" dirty="0">
                <a:solidFill>
                  <a:srgbClr val="FF0000"/>
                </a:solidFill>
              </a:rPr>
              <a:t> </a:t>
            </a:r>
            <a:r>
              <a:rPr lang="ja-JP" altLang="en-US">
                <a:solidFill>
                  <a:srgbClr val="FF0000"/>
                </a:solidFill>
              </a:rPr>
              <a:t>分析法</a:t>
            </a:r>
            <a:r>
              <a:rPr lang="ja-JP" altLang="en-US"/>
              <a:t>：</a:t>
            </a:r>
            <a:r>
              <a:rPr lang="zh-CN" altLang="en-US" dirty="0"/>
              <a:t> </a:t>
            </a:r>
            <a:endParaRPr lang="en-US" altLang="ja-JP" dirty="0"/>
          </a:p>
          <a:p>
            <a:r>
              <a:rPr lang="ja-JP" altLang="en-US"/>
              <a:t>适合</a:t>
            </a:r>
            <a:r>
              <a:rPr lang="zh-CN" altLang="en-US" dirty="0"/>
              <a:t>：</a:t>
            </a:r>
            <a:endParaRPr lang="en-US" altLang="zh-CN" dirty="0"/>
          </a:p>
          <a:p>
            <a:pPr lvl="1"/>
            <a:r>
              <a:rPr lang="zh-CN" altLang="en-US" dirty="0"/>
              <a:t>记不住整段，看完就忘，看到</a:t>
            </a:r>
            <a:r>
              <a:rPr lang="en-US" altLang="zh-CN" dirty="0"/>
              <a:t>C</a:t>
            </a:r>
            <a:r>
              <a:rPr lang="zh-CN" altLang="en-US" dirty="0"/>
              <a:t>就累了等等</a:t>
            </a:r>
            <a:endParaRPr lang="en-US" altLang="zh-CN" dirty="0"/>
          </a:p>
        </p:txBody>
      </p:sp>
      <p:sp>
        <p:nvSpPr>
          <p:cNvPr id="3" name="Title 2">
            <a:extLst>
              <a:ext uri="{FF2B5EF4-FFF2-40B4-BE49-F238E27FC236}">
                <a16:creationId xmlns:a16="http://schemas.microsoft.com/office/drawing/2014/main" id="{CDDA7BF7-F17B-7D4E-AD0E-7E9DE8BCC986}"/>
              </a:ext>
            </a:extLst>
          </p:cNvPr>
          <p:cNvSpPr>
            <a:spLocks noGrp="1"/>
          </p:cNvSpPr>
          <p:nvPr>
            <p:ph type="title"/>
          </p:nvPr>
        </p:nvSpPr>
        <p:spPr/>
        <p:txBody>
          <a:bodyPr/>
          <a:lstStyle/>
          <a:p>
            <a:r>
              <a:rPr lang="ja-JP" altLang="en-US"/>
              <a:t>不可定位</a:t>
            </a:r>
            <a:endParaRPr lang="en-US" dirty="0"/>
          </a:p>
        </p:txBody>
      </p:sp>
    </p:spTree>
    <p:extLst>
      <p:ext uri="{BB962C8B-B14F-4D97-AF65-F5344CB8AC3E}">
        <p14:creationId xmlns:p14="http://schemas.microsoft.com/office/powerpoint/2010/main" val="39420785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ABEF2C7-143B-C84C-9C0A-F524D521751A}"/>
              </a:ext>
            </a:extLst>
          </p:cNvPr>
          <p:cNvSpPr>
            <a:spLocks noGrp="1"/>
          </p:cNvSpPr>
          <p:nvPr>
            <p:ph idx="1"/>
          </p:nvPr>
        </p:nvSpPr>
        <p:spPr/>
        <p:txBody>
          <a:bodyPr/>
          <a:lstStyle/>
          <a:p>
            <a:pPr marL="0" indent="0">
              <a:buNone/>
            </a:pPr>
            <a:r>
              <a:rPr lang="en-US" altLang="zh-CN" dirty="0">
                <a:solidFill>
                  <a:schemeClr val="bg1">
                    <a:lumMod val="75000"/>
                  </a:schemeClr>
                </a:solidFill>
              </a:rPr>
              <a:t>1.</a:t>
            </a:r>
            <a:r>
              <a:rPr lang="zh-CN" altLang="en-US" dirty="0">
                <a:solidFill>
                  <a:schemeClr val="bg1">
                    <a:lumMod val="75000"/>
                  </a:schemeClr>
                </a:solidFill>
              </a:rPr>
              <a:t> </a:t>
            </a:r>
            <a:r>
              <a:rPr lang="ja-JP" altLang="en-US">
                <a:solidFill>
                  <a:schemeClr val="bg1">
                    <a:lumMod val="75000"/>
                  </a:schemeClr>
                </a:solidFill>
              </a:rPr>
              <a:t>排除法：选项定位</a:t>
            </a:r>
            <a:endParaRPr lang="en-US" altLang="ja-JP" dirty="0">
              <a:solidFill>
                <a:schemeClr val="bg1">
                  <a:lumMod val="75000"/>
                </a:schemeClr>
              </a:solidFill>
            </a:endParaRPr>
          </a:p>
          <a:p>
            <a:r>
              <a:rPr lang="ja-JP" altLang="en-US">
                <a:solidFill>
                  <a:schemeClr val="bg1">
                    <a:lumMod val="75000"/>
                  </a:schemeClr>
                </a:solidFill>
              </a:rPr>
              <a:t>适合</a:t>
            </a:r>
            <a:r>
              <a:rPr lang="zh-CN" altLang="en-US" dirty="0">
                <a:solidFill>
                  <a:schemeClr val="bg1">
                    <a:lumMod val="75000"/>
                  </a:schemeClr>
                </a:solidFill>
              </a:rPr>
              <a:t>：</a:t>
            </a:r>
            <a:endParaRPr lang="en-US" altLang="zh-CN" dirty="0">
              <a:solidFill>
                <a:schemeClr val="bg1">
                  <a:lumMod val="75000"/>
                </a:schemeClr>
              </a:solidFill>
            </a:endParaRPr>
          </a:p>
          <a:p>
            <a:pPr lvl="1"/>
            <a:r>
              <a:rPr lang="ja-JP" altLang="en-US">
                <a:solidFill>
                  <a:schemeClr val="bg1">
                    <a:lumMod val="75000"/>
                  </a:schemeClr>
                </a:solidFill>
              </a:rPr>
              <a:t>选项短的</a:t>
            </a:r>
            <a:endParaRPr lang="en-US" altLang="ja-JP" dirty="0">
              <a:solidFill>
                <a:schemeClr val="bg1">
                  <a:lumMod val="75000"/>
                </a:schemeClr>
              </a:solidFill>
            </a:endParaRPr>
          </a:p>
          <a:p>
            <a:pPr lvl="1"/>
            <a:r>
              <a:rPr lang="ja-JP" altLang="en-US">
                <a:solidFill>
                  <a:schemeClr val="bg1">
                    <a:lumMod val="75000"/>
                  </a:schemeClr>
                </a:solidFill>
              </a:rPr>
              <a:t>选项有明显定位词的</a:t>
            </a:r>
            <a:endParaRPr lang="en-US" altLang="ja-JP" dirty="0">
              <a:solidFill>
                <a:schemeClr val="bg1">
                  <a:lumMod val="75000"/>
                </a:schemeClr>
              </a:solidFill>
            </a:endParaRPr>
          </a:p>
          <a:p>
            <a:endParaRPr lang="ja-JP" altLang="en-US"/>
          </a:p>
          <a:p>
            <a:pPr marL="0" indent="0">
              <a:buNone/>
            </a:pPr>
            <a:r>
              <a:rPr lang="en-US" altLang="zh-CN" dirty="0">
                <a:solidFill>
                  <a:srgbClr val="FF0000"/>
                </a:solidFill>
              </a:rPr>
              <a:t>2.</a:t>
            </a:r>
            <a:r>
              <a:rPr lang="zh-CN" altLang="en-US" dirty="0">
                <a:solidFill>
                  <a:srgbClr val="FF0000"/>
                </a:solidFill>
              </a:rPr>
              <a:t> </a:t>
            </a:r>
            <a:r>
              <a:rPr lang="ja-JP" altLang="en-US">
                <a:solidFill>
                  <a:srgbClr val="FF0000"/>
                </a:solidFill>
              </a:rPr>
              <a:t>分析法</a:t>
            </a:r>
            <a:r>
              <a:rPr lang="ja-JP" altLang="en-US"/>
              <a:t>：段落拆分</a:t>
            </a:r>
            <a:r>
              <a:rPr lang="zh-CN" altLang="en-US" dirty="0"/>
              <a:t>，</a:t>
            </a:r>
            <a:r>
              <a:rPr lang="ja-JP" altLang="en-US"/>
              <a:t>记住</a:t>
            </a:r>
            <a:r>
              <a:rPr lang="en-US" altLang="zh-CN" dirty="0"/>
              <a:t>1-2</a:t>
            </a:r>
            <a:r>
              <a:rPr lang="zh-CN" altLang="en-US" dirty="0"/>
              <a:t>句，看一遍</a:t>
            </a:r>
            <a:r>
              <a:rPr lang="en-US" altLang="zh-CN" dirty="0"/>
              <a:t>ABCD</a:t>
            </a:r>
            <a:endParaRPr lang="en-US" altLang="ja-JP" dirty="0"/>
          </a:p>
          <a:p>
            <a:r>
              <a:rPr lang="ja-JP" altLang="en-US"/>
              <a:t>适合</a:t>
            </a:r>
            <a:r>
              <a:rPr lang="zh-CN" altLang="en-US" dirty="0"/>
              <a:t>：</a:t>
            </a:r>
            <a:endParaRPr lang="en-US" altLang="zh-CN" dirty="0"/>
          </a:p>
          <a:p>
            <a:pPr lvl="1"/>
            <a:r>
              <a:rPr lang="zh-CN" altLang="en-US" dirty="0"/>
              <a:t>记不住整段，看完就忘，看到</a:t>
            </a:r>
            <a:r>
              <a:rPr lang="en-US" altLang="zh-CN" dirty="0"/>
              <a:t>C</a:t>
            </a:r>
            <a:r>
              <a:rPr lang="zh-CN" altLang="en-US" dirty="0"/>
              <a:t>就累了等等</a:t>
            </a:r>
            <a:endParaRPr lang="en-US" altLang="zh-CN" dirty="0"/>
          </a:p>
        </p:txBody>
      </p:sp>
      <p:sp>
        <p:nvSpPr>
          <p:cNvPr id="3" name="Title 2">
            <a:extLst>
              <a:ext uri="{FF2B5EF4-FFF2-40B4-BE49-F238E27FC236}">
                <a16:creationId xmlns:a16="http://schemas.microsoft.com/office/drawing/2014/main" id="{CDDA7BF7-F17B-7D4E-AD0E-7E9DE8BCC986}"/>
              </a:ext>
            </a:extLst>
          </p:cNvPr>
          <p:cNvSpPr>
            <a:spLocks noGrp="1"/>
          </p:cNvSpPr>
          <p:nvPr>
            <p:ph type="title"/>
          </p:nvPr>
        </p:nvSpPr>
        <p:spPr/>
        <p:txBody>
          <a:bodyPr/>
          <a:lstStyle/>
          <a:p>
            <a:r>
              <a:rPr lang="ja-JP" altLang="en-US"/>
              <a:t>不可定位</a:t>
            </a:r>
            <a:endParaRPr lang="en-US" dirty="0"/>
          </a:p>
        </p:txBody>
      </p:sp>
    </p:spTree>
    <p:extLst>
      <p:ext uri="{BB962C8B-B14F-4D97-AF65-F5344CB8AC3E}">
        <p14:creationId xmlns:p14="http://schemas.microsoft.com/office/powerpoint/2010/main" val="147810145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DECFDC0-1F65-5F4E-9171-8AAEBEB023BB}"/>
              </a:ext>
            </a:extLst>
          </p:cNvPr>
          <p:cNvSpPr>
            <a:spLocks noGrp="1"/>
          </p:cNvSpPr>
          <p:nvPr>
            <p:ph idx="1"/>
          </p:nvPr>
        </p:nvSpPr>
        <p:spPr>
          <a:xfrm>
            <a:off x="257174" y="248584"/>
            <a:ext cx="11677651" cy="6360831"/>
          </a:xfrm>
        </p:spPr>
        <p:txBody>
          <a:bodyPr>
            <a:noAutofit/>
          </a:bodyPr>
          <a:lstStyle/>
          <a:p>
            <a:pPr>
              <a:lnSpc>
                <a:spcPct val="120000"/>
              </a:lnSpc>
            </a:pPr>
            <a:r>
              <a:rPr lang="fr-FR" sz="1800" dirty="0" err="1">
                <a:latin typeface="Microsoft YaHei" panose="020B0503020204020204" pitchFamily="34" charset="-122"/>
                <a:ea typeface="Microsoft YaHei" panose="020B0503020204020204" pitchFamily="34" charset="-122"/>
              </a:rPr>
              <a:t>Paragraph</a:t>
            </a:r>
            <a:r>
              <a:rPr lang="zh-CN" altLang="en-US" sz="1800" dirty="0">
                <a:latin typeface="Microsoft YaHei" panose="020B0503020204020204" pitchFamily="34" charset="-122"/>
                <a:ea typeface="Microsoft YaHei" panose="020B0503020204020204" pitchFamily="34" charset="-122"/>
              </a:rPr>
              <a:t> </a:t>
            </a:r>
            <a:r>
              <a:rPr lang="fr-FR" sz="1800" dirty="0">
                <a:latin typeface="Microsoft YaHei" panose="020B0503020204020204" pitchFamily="34" charset="-122"/>
                <a:ea typeface="Microsoft YaHei" panose="020B0503020204020204" pitchFamily="34" charset="-122"/>
              </a:rPr>
              <a:t>4: </a:t>
            </a:r>
            <a:r>
              <a:rPr lang="en-US" sz="1800" dirty="0">
                <a:latin typeface="Microsoft YaHei" panose="020B0503020204020204" pitchFamily="34" charset="-122"/>
                <a:ea typeface="Microsoft YaHei" panose="020B0503020204020204" pitchFamily="34" charset="-122"/>
              </a:rPr>
              <a:t>The benefits of play must outweigh costs, or play would not have evolved, according to Darwin</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theory. Some of the potential benefits relate directly to the healthy development of the brain and nervous system. In one research study, two groups of young rats were raised under different conditions. One group developed in an</a:t>
            </a:r>
            <a:r>
              <a:rPr lang="zh-CN" altLang="en-US" sz="1800" dirty="0">
                <a:latin typeface="Microsoft YaHei" panose="020B0503020204020204" pitchFamily="34" charset="-122"/>
                <a:ea typeface="Microsoft YaHei" panose="020B0503020204020204" pitchFamily="34" charset="-122"/>
              </a:rPr>
              <a:t> </a:t>
            </a:r>
            <a:r>
              <a:rPr lang="en-US" altLang="zh-CN" sz="1800" dirty="0">
                <a:latin typeface="Microsoft YaHei" panose="020B0503020204020204" pitchFamily="34" charset="-122"/>
                <a:ea typeface="Microsoft YaHei" panose="020B0503020204020204" pitchFamily="34" charset="-122"/>
              </a:rPr>
              <a:t>“</a:t>
            </a:r>
            <a:r>
              <a:rPr lang="fr-FR" sz="1800" dirty="0" err="1">
                <a:latin typeface="Microsoft YaHei" panose="020B0503020204020204" pitchFamily="34" charset="-122"/>
                <a:ea typeface="Microsoft YaHei" panose="020B0503020204020204" pitchFamily="34" charset="-122"/>
              </a:rPr>
              <a:t>enriched</a:t>
            </a:r>
            <a:r>
              <a:rPr lang="en-CN" sz="1800" dirty="0">
                <a:latin typeface="Microsoft YaHei" panose="020B0503020204020204" pitchFamily="34" charset="-122"/>
                <a:ea typeface="Microsoft YaHei" panose="020B0503020204020204" pitchFamily="34" charset="-122"/>
              </a:rPr>
              <a:t>” </a:t>
            </a:r>
            <a:r>
              <a:rPr lang="en-US" sz="1800" dirty="0">
                <a:latin typeface="Microsoft YaHei" panose="020B0503020204020204" pitchFamily="34" charset="-122"/>
                <a:ea typeface="Microsoft YaHei" panose="020B0503020204020204" pitchFamily="34" charset="-122"/>
              </a:rPr>
              <a:t>environment, which allowed the rats to interact with other rats, play with toys, and receive maze training. The other group lived in an </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impoverished</a:t>
            </a:r>
            <a:r>
              <a:rPr lang="en-CN" sz="1800" dirty="0">
                <a:latin typeface="Microsoft YaHei" panose="020B0503020204020204" pitchFamily="34" charset="-122"/>
                <a:ea typeface="Microsoft YaHei" panose="020B0503020204020204" pitchFamily="34" charset="-122"/>
              </a:rPr>
              <a:t>” </a:t>
            </a:r>
            <a:r>
              <a:rPr lang="en-US" sz="1800" dirty="0">
                <a:latin typeface="Microsoft YaHei" panose="020B0503020204020204" pitchFamily="34" charset="-122"/>
                <a:ea typeface="Microsoft YaHei" panose="020B0503020204020204" pitchFamily="34" charset="-122"/>
              </a:rPr>
              <a:t>environment in individual cages in a dimly lit room with little stimulation. At the end of the experiments, the results showed that the actual weight of the brains of the impoverished rats was less than that of those raised in the enriched environment (though they were fed the same diets). Other studies have shown that greater stimulation not only affects the size of the brain but also increase the number of connections between the nerve cells. Thus, active play may provide necessary stimulation to the growth of synaptic connections in the brain, especially the cerebellum, which is responsible for motor functioning and movements.</a:t>
            </a:r>
            <a:endParaRPr lang="en-CN" sz="1800" dirty="0">
              <a:latin typeface="Microsoft YaHei" panose="020B0503020204020204" pitchFamily="34" charset="-122"/>
              <a:ea typeface="Microsoft YaHei" panose="020B0503020204020204" pitchFamily="34" charset="-122"/>
            </a:endParaRPr>
          </a:p>
          <a:p>
            <a:pPr>
              <a:lnSpc>
                <a:spcPct val="120000"/>
              </a:lnSpc>
            </a:pPr>
            <a:r>
              <a:rPr lang="en-US" altLang="zh-CN" sz="1800" dirty="0">
                <a:latin typeface="Microsoft YaHei" panose="020B0503020204020204" pitchFamily="34" charset="-122"/>
                <a:ea typeface="Microsoft YaHei" panose="020B0503020204020204" pitchFamily="34" charset="-122"/>
              </a:rPr>
              <a:t>30-1-</a:t>
            </a:r>
            <a:r>
              <a:rPr lang="en-US" sz="1800" dirty="0">
                <a:latin typeface="Microsoft YaHei" panose="020B0503020204020204" pitchFamily="34" charset="-122"/>
                <a:ea typeface="Microsoft YaHei" panose="020B0503020204020204" pitchFamily="34" charset="-122"/>
              </a:rPr>
              <a:t>6. Paragraph 4 supports which of the following statements about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brain</a:t>
            </a:r>
            <a:r>
              <a:rPr lang="en-US" altLang="zh-CN"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heavier the brain, the richer the environment in which the animal was raised.</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younger the animal, the harder it is to develop new connections between nerve cells.</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the cage in which an animal is kept, the heavier the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brain will become.</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cerebellum, the larger will be the animal</a:t>
            </a:r>
            <a:r>
              <a:rPr lang="ar-SA" sz="1800" dirty="0">
                <a:latin typeface="Microsoft YaHei" panose="020B0503020204020204" pitchFamily="34" charset="-122"/>
                <a:ea typeface="Microsoft YaHei" panose="020B0503020204020204" pitchFamily="34" charset="-122"/>
              </a:rPr>
              <a:t>’</a:t>
            </a:r>
            <a:r>
              <a:rPr lang="it-IT" sz="1800" dirty="0" err="1">
                <a:latin typeface="Microsoft YaHei" panose="020B0503020204020204" pitchFamily="34" charset="-122"/>
                <a:ea typeface="Microsoft YaHei" panose="020B0503020204020204" pitchFamily="34" charset="-122"/>
              </a:rPr>
              <a:t>s</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nerve</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cells</a:t>
            </a:r>
            <a:r>
              <a:rPr lang="it-IT"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endParaRPr lang="en-CN"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7649167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 name="托福考试官方建议学习小时数"/>
          <p:cNvSpPr txBox="1"/>
          <p:nvPr/>
        </p:nvSpPr>
        <p:spPr>
          <a:xfrm>
            <a:off x="1441620" y="373041"/>
            <a:ext cx="6589650" cy="6629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sz="3200">
                <a:latin typeface="Microsoft YaHei"/>
                <a:ea typeface="Microsoft YaHei"/>
                <a:cs typeface="Microsoft YaHei"/>
                <a:sym typeface="Microsoft YaHei"/>
              </a:defRPr>
            </a:lvl1pPr>
          </a:lstStyle>
          <a:p>
            <a:r>
              <a:rPr dirty="0" err="1"/>
              <a:t>托福考试ETS官方建议学习小时数</a:t>
            </a:r>
            <a:endParaRPr dirty="0"/>
          </a:p>
        </p:txBody>
      </p:sp>
      <p:sp>
        <p:nvSpPr>
          <p:cNvPr id="1273" name="想要获得100分以上分数的学员，需要至少进行280小时的课程学习与课后练习。"/>
          <p:cNvSpPr txBox="1"/>
          <p:nvPr/>
        </p:nvSpPr>
        <p:spPr>
          <a:xfrm>
            <a:off x="9497568" y="2380189"/>
            <a:ext cx="2516632" cy="2601477"/>
          </a:xfrm>
          <a:prstGeom prst="rect">
            <a:avLst/>
          </a:prstGeom>
          <a:ln w="12700">
            <a:miter lim="400000"/>
          </a:ln>
          <a:extLst>
            <a:ext uri="{C572A759-6A51-4108-AA02-DFA0A04FC94B}">
              <ma14:wrappingTextBoxFlag xmlns:ma14="http://schemas.microsoft.com/office/mac/drawingml/2011/main" xmlns="" val="1"/>
            </a:ext>
          </a:extLst>
        </p:spPr>
        <p:txBody>
          <a:bodyPr wrap="square" lIns="45718" tIns="45718" rIns="45718" bIns="45718">
            <a:spAutoFit/>
          </a:bodyPr>
          <a:lstStyle/>
          <a:p>
            <a:pPr>
              <a:lnSpc>
                <a:spcPct val="150000"/>
              </a:lnSpc>
              <a:defRPr sz="2800"/>
            </a:pPr>
            <a:r>
              <a:rPr sz="2800" dirty="0">
                <a:latin typeface="Microsoft YaHei" panose="020B0503020204020204" pitchFamily="34" charset="-122"/>
                <a:ea typeface="Microsoft YaHei" panose="020B0503020204020204" pitchFamily="34" charset="-122"/>
              </a:rPr>
              <a:t>想要</a:t>
            </a:r>
            <a:r>
              <a:rPr sz="2800" dirty="0">
                <a:solidFill>
                  <a:srgbClr val="FF2600"/>
                </a:solidFill>
                <a:latin typeface="Microsoft YaHei" panose="020B0503020204020204" pitchFamily="34" charset="-122"/>
                <a:ea typeface="Microsoft YaHei" panose="020B0503020204020204" pitchFamily="34" charset="-122"/>
              </a:rPr>
              <a:t>100</a:t>
            </a:r>
            <a:r>
              <a:rPr lang="en-US" altLang="zh-CN" sz="2800" dirty="0">
                <a:solidFill>
                  <a:srgbClr val="FF2600"/>
                </a:solidFill>
                <a:latin typeface="Microsoft YaHei" panose="020B0503020204020204" pitchFamily="34" charset="-122"/>
                <a:ea typeface="Microsoft YaHei" panose="020B0503020204020204" pitchFamily="34" charset="-122"/>
              </a:rPr>
              <a:t>+</a:t>
            </a:r>
            <a:r>
              <a:rPr lang="zh-CN" altLang="en-US" sz="2800" dirty="0">
                <a:solidFill>
                  <a:srgbClr val="FF2600"/>
                </a:solidFill>
                <a:latin typeface="Microsoft YaHei" panose="020B0503020204020204" pitchFamily="34" charset="-122"/>
                <a:ea typeface="Microsoft YaHei" panose="020B0503020204020204" pitchFamily="34" charset="-122"/>
              </a:rPr>
              <a:t>，</a:t>
            </a:r>
            <a:r>
              <a:rPr sz="2800" dirty="0">
                <a:latin typeface="Microsoft YaHei" panose="020B0503020204020204" pitchFamily="34" charset="-122"/>
                <a:ea typeface="Microsoft YaHei" panose="020B0503020204020204" pitchFamily="34" charset="-122"/>
              </a:rPr>
              <a:t>需要至少进行</a:t>
            </a:r>
            <a:r>
              <a:rPr sz="2800" u="sng" dirty="0">
                <a:solidFill>
                  <a:srgbClr val="FF2600"/>
                </a:solidFill>
                <a:latin typeface="Microsoft YaHei" panose="020B0503020204020204" pitchFamily="34" charset="-122"/>
                <a:ea typeface="Microsoft YaHei" panose="020B0503020204020204" pitchFamily="34" charset="-122"/>
              </a:rPr>
              <a:t>280</a:t>
            </a:r>
            <a:r>
              <a:rPr sz="2800" dirty="0">
                <a:solidFill>
                  <a:srgbClr val="FF2600"/>
                </a:solidFill>
                <a:latin typeface="Microsoft YaHei" panose="020B0503020204020204" pitchFamily="34" charset="-122"/>
                <a:ea typeface="Microsoft YaHei" panose="020B0503020204020204" pitchFamily="34" charset="-122"/>
              </a:rPr>
              <a:t>小时的课程学习与课后练习</a:t>
            </a:r>
            <a:r>
              <a:rPr lang="zh-CN" altLang="en-US" sz="2800" dirty="0">
                <a:solidFill>
                  <a:srgbClr val="FF2600"/>
                </a:solidFill>
                <a:latin typeface="Microsoft YaHei" panose="020B0503020204020204" pitchFamily="34" charset="-122"/>
                <a:ea typeface="Microsoft YaHei" panose="020B0503020204020204" pitchFamily="34" charset="-122"/>
              </a:rPr>
              <a:t>。</a:t>
            </a:r>
            <a:endParaRPr sz="2800" dirty="0">
              <a:latin typeface="Microsoft YaHei" panose="020B0503020204020204" pitchFamily="34" charset="-122"/>
              <a:ea typeface="Microsoft YaHei" panose="020B0503020204020204" pitchFamily="34" charset="-122"/>
            </a:endParaRPr>
          </a:p>
        </p:txBody>
      </p:sp>
      <p:grpSp>
        <p:nvGrpSpPr>
          <p:cNvPr id="14" name="Group 13">
            <a:extLst>
              <a:ext uri="{FF2B5EF4-FFF2-40B4-BE49-F238E27FC236}">
                <a16:creationId xmlns:a16="http://schemas.microsoft.com/office/drawing/2014/main" id="{CEBB4C61-5CB1-7C49-A39F-D019195B0D84}"/>
              </a:ext>
            </a:extLst>
          </p:cNvPr>
          <p:cNvGrpSpPr/>
          <p:nvPr/>
        </p:nvGrpSpPr>
        <p:grpSpPr>
          <a:xfrm>
            <a:off x="177800" y="1035980"/>
            <a:ext cx="9117289" cy="5249905"/>
            <a:chOff x="177800" y="1035980"/>
            <a:chExt cx="9117289" cy="5249905"/>
          </a:xfrm>
        </p:grpSpPr>
        <p:pic>
          <p:nvPicPr>
            <p:cNvPr id="1272" name="WechatIMG79.jpeg" descr="WechatIMG79.jpeg"/>
            <p:cNvPicPr>
              <a:picLocks noChangeAspect="1"/>
            </p:cNvPicPr>
            <p:nvPr/>
          </p:nvPicPr>
          <p:blipFill>
            <a:blip r:embed="rId3"/>
            <a:stretch>
              <a:fillRect/>
            </a:stretch>
          </p:blipFill>
          <p:spPr>
            <a:xfrm>
              <a:off x="177800" y="1035980"/>
              <a:ext cx="9117289" cy="5249905"/>
            </a:xfrm>
            <a:prstGeom prst="rect">
              <a:avLst/>
            </a:prstGeom>
            <a:ln w="12700">
              <a:miter lim="400000"/>
            </a:ln>
          </p:spPr>
        </p:pic>
        <p:cxnSp>
          <p:nvCxnSpPr>
            <p:cNvPr id="3" name="Straight Connector 2">
              <a:extLst>
                <a:ext uri="{FF2B5EF4-FFF2-40B4-BE49-F238E27FC236}">
                  <a16:creationId xmlns:a16="http://schemas.microsoft.com/office/drawing/2014/main" id="{00E29C70-417E-6C43-B7C4-881E6726061C}"/>
                </a:ext>
              </a:extLst>
            </p:cNvPr>
            <p:cNvCxnSpPr>
              <a:cxnSpLocks/>
            </p:cNvCxnSpPr>
            <p:nvPr/>
          </p:nvCxnSpPr>
          <p:spPr>
            <a:xfrm>
              <a:off x="5226312" y="3143756"/>
              <a:ext cx="0" cy="248283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22CC0AA-0C26-C645-95FF-436916DD8664}"/>
                </a:ext>
              </a:extLst>
            </p:cNvPr>
            <p:cNvCxnSpPr>
              <a:cxnSpLocks/>
            </p:cNvCxnSpPr>
            <p:nvPr/>
          </p:nvCxnSpPr>
          <p:spPr>
            <a:xfrm>
              <a:off x="3680542" y="3783813"/>
              <a:ext cx="0" cy="1846902"/>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8D77161-521A-0A45-9826-F38FC79B6934}"/>
                </a:ext>
              </a:extLst>
            </p:cNvPr>
            <p:cNvCxnSpPr>
              <a:cxnSpLocks/>
            </p:cNvCxnSpPr>
            <p:nvPr/>
          </p:nvCxnSpPr>
          <p:spPr>
            <a:xfrm>
              <a:off x="7195320" y="2498830"/>
              <a:ext cx="0" cy="3127762"/>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7A32C96-7ECF-4A4D-9EBD-01F0066A14FE}"/>
                </a:ext>
              </a:extLst>
            </p:cNvPr>
            <p:cNvCxnSpPr>
              <a:cxnSpLocks/>
            </p:cNvCxnSpPr>
            <p:nvPr/>
          </p:nvCxnSpPr>
          <p:spPr>
            <a:xfrm>
              <a:off x="1353312" y="2498830"/>
              <a:ext cx="5842008"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8CBE409-2A5D-3245-A368-BB26DF8B0C4E}"/>
                </a:ext>
              </a:extLst>
            </p:cNvPr>
            <p:cNvCxnSpPr>
              <a:cxnSpLocks/>
            </p:cNvCxnSpPr>
            <p:nvPr/>
          </p:nvCxnSpPr>
          <p:spPr>
            <a:xfrm>
              <a:off x="1353312" y="3137130"/>
              <a:ext cx="3873000" cy="662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90916B6-DFA7-5C42-9612-236FABA9561F}"/>
                </a:ext>
              </a:extLst>
            </p:cNvPr>
            <p:cNvCxnSpPr>
              <a:cxnSpLocks/>
            </p:cNvCxnSpPr>
            <p:nvPr/>
          </p:nvCxnSpPr>
          <p:spPr>
            <a:xfrm>
              <a:off x="1341120" y="3759429"/>
              <a:ext cx="2339422"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3523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DECFDC0-1F65-5F4E-9171-8AAEBEB023BB}"/>
              </a:ext>
            </a:extLst>
          </p:cNvPr>
          <p:cNvSpPr>
            <a:spLocks noGrp="1"/>
          </p:cNvSpPr>
          <p:nvPr>
            <p:ph idx="1"/>
          </p:nvPr>
        </p:nvSpPr>
        <p:spPr>
          <a:xfrm>
            <a:off x="257174" y="248584"/>
            <a:ext cx="11677651" cy="6360831"/>
          </a:xfrm>
        </p:spPr>
        <p:txBody>
          <a:bodyPr>
            <a:noAutofit/>
          </a:bodyPr>
          <a:lstStyle/>
          <a:p>
            <a:pPr>
              <a:lnSpc>
                <a:spcPct val="120000"/>
              </a:lnSpc>
            </a:pPr>
            <a:r>
              <a:rPr lang="fr-FR" sz="1800" dirty="0" err="1">
                <a:latin typeface="Microsoft YaHei" panose="020B0503020204020204" pitchFamily="34" charset="-122"/>
                <a:ea typeface="Microsoft YaHei" panose="020B0503020204020204" pitchFamily="34" charset="-122"/>
              </a:rPr>
              <a:t>Paragraph</a:t>
            </a:r>
            <a:r>
              <a:rPr lang="zh-CN" altLang="en-US" sz="1800" dirty="0">
                <a:latin typeface="Microsoft YaHei" panose="020B0503020204020204" pitchFamily="34" charset="-122"/>
                <a:ea typeface="Microsoft YaHei" panose="020B0503020204020204" pitchFamily="34" charset="-122"/>
              </a:rPr>
              <a:t> </a:t>
            </a:r>
            <a:r>
              <a:rPr lang="fr-FR" sz="1800" dirty="0">
                <a:latin typeface="Microsoft YaHei" panose="020B0503020204020204" pitchFamily="34" charset="-122"/>
                <a:ea typeface="Microsoft YaHei" panose="020B0503020204020204" pitchFamily="34" charset="-122"/>
              </a:rPr>
              <a:t>4: </a:t>
            </a:r>
            <a:r>
              <a:rPr lang="en-US" sz="1800" dirty="0">
                <a:latin typeface="Microsoft YaHei" panose="020B0503020204020204" pitchFamily="34" charset="-122"/>
                <a:ea typeface="Microsoft YaHei" panose="020B0503020204020204" pitchFamily="34" charset="-122"/>
              </a:rPr>
              <a:t>The benefits of play must outweigh costs, or play would not have evolved, according to Darwin</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theory. Some of the potential benefits relate directly to the healthy development of the brain and nervous system. In one research study, two groups of young rats were raised under different conditions. One group developed in an</a:t>
            </a:r>
            <a:r>
              <a:rPr lang="zh-CN" altLang="en-US" sz="1800" dirty="0">
                <a:latin typeface="Microsoft YaHei" panose="020B0503020204020204" pitchFamily="34" charset="-122"/>
                <a:ea typeface="Microsoft YaHei" panose="020B0503020204020204" pitchFamily="34" charset="-122"/>
              </a:rPr>
              <a:t> </a:t>
            </a:r>
            <a:r>
              <a:rPr lang="en-US" altLang="zh-CN" sz="1800" dirty="0">
                <a:latin typeface="Microsoft YaHei" panose="020B0503020204020204" pitchFamily="34" charset="-122"/>
                <a:ea typeface="Microsoft YaHei" panose="020B0503020204020204" pitchFamily="34" charset="-122"/>
              </a:rPr>
              <a:t>“</a:t>
            </a:r>
            <a:r>
              <a:rPr lang="fr-FR" sz="1800" dirty="0" err="1">
                <a:latin typeface="Microsoft YaHei" panose="020B0503020204020204" pitchFamily="34" charset="-122"/>
                <a:ea typeface="Microsoft YaHei" panose="020B0503020204020204" pitchFamily="34" charset="-122"/>
              </a:rPr>
              <a:t>enriched</a:t>
            </a:r>
            <a:r>
              <a:rPr lang="en-CN" sz="1800" dirty="0">
                <a:latin typeface="Microsoft YaHei" panose="020B0503020204020204" pitchFamily="34" charset="-122"/>
                <a:ea typeface="Microsoft YaHei" panose="020B0503020204020204" pitchFamily="34" charset="-122"/>
              </a:rPr>
              <a:t>” </a:t>
            </a:r>
            <a:r>
              <a:rPr lang="en-US" sz="1800" dirty="0">
                <a:latin typeface="Microsoft YaHei" panose="020B0503020204020204" pitchFamily="34" charset="-122"/>
                <a:ea typeface="Microsoft YaHei" panose="020B0503020204020204" pitchFamily="34" charset="-122"/>
              </a:rPr>
              <a:t>environment, which allowed the rats to interact with other rats, play with toys, and receive maze training. The other group lived in an </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impoverished</a:t>
            </a:r>
            <a:r>
              <a:rPr lang="en-CN" sz="1800" dirty="0">
                <a:latin typeface="Microsoft YaHei" panose="020B0503020204020204" pitchFamily="34" charset="-122"/>
                <a:ea typeface="Microsoft YaHei" panose="020B0503020204020204" pitchFamily="34" charset="-122"/>
              </a:rPr>
              <a:t>” </a:t>
            </a:r>
            <a:r>
              <a:rPr lang="en-US" sz="1800" dirty="0">
                <a:latin typeface="Microsoft YaHei" panose="020B0503020204020204" pitchFamily="34" charset="-122"/>
                <a:ea typeface="Microsoft YaHei" panose="020B0503020204020204" pitchFamily="34" charset="-122"/>
              </a:rPr>
              <a:t>environment in individual cages in a dimly lit room with little stimulation. At the end of the experiments, the results showed that the actual weight of the brains of the impoverished rats was less than that of those raised in the enriched environment (though they were fed the same diets). Other studies have shown that greater stimulation not only affects the size of the brain but also increase the number of connections between the nerve cells. Thus, active play may provide necessary stimulation to the growth of synaptic connections in the brain, especially the cerebellum, which is responsible for motor functioning and movements.</a:t>
            </a:r>
            <a:endParaRPr lang="en-CN" sz="1800" dirty="0">
              <a:latin typeface="Microsoft YaHei" panose="020B0503020204020204" pitchFamily="34" charset="-122"/>
              <a:ea typeface="Microsoft YaHei" panose="020B0503020204020204" pitchFamily="34" charset="-122"/>
            </a:endParaRPr>
          </a:p>
          <a:p>
            <a:pPr>
              <a:lnSpc>
                <a:spcPct val="120000"/>
              </a:lnSpc>
            </a:pPr>
            <a:r>
              <a:rPr lang="en-US" altLang="zh-CN" sz="1800" dirty="0">
                <a:latin typeface="Microsoft YaHei" panose="020B0503020204020204" pitchFamily="34" charset="-122"/>
                <a:ea typeface="Microsoft YaHei" panose="020B0503020204020204" pitchFamily="34" charset="-122"/>
              </a:rPr>
              <a:t>30-1-</a:t>
            </a:r>
            <a:r>
              <a:rPr lang="en-US" sz="1800" dirty="0">
                <a:latin typeface="Microsoft YaHei" panose="020B0503020204020204" pitchFamily="34" charset="-122"/>
                <a:ea typeface="Microsoft YaHei" panose="020B0503020204020204" pitchFamily="34" charset="-122"/>
              </a:rPr>
              <a:t>6. Paragraph 4 supports which of the following statements about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a:t>
            </a:r>
            <a:r>
              <a:rPr lang="en-US" sz="1800" dirty="0">
                <a:solidFill>
                  <a:srgbClr val="FF0000"/>
                </a:solidFill>
                <a:latin typeface="Microsoft YaHei" panose="020B0503020204020204" pitchFamily="34" charset="-122"/>
                <a:ea typeface="Microsoft YaHei" panose="020B0503020204020204" pitchFamily="34" charset="-122"/>
              </a:rPr>
              <a:t>brain</a:t>
            </a:r>
            <a:r>
              <a:rPr lang="en-US" altLang="zh-CN"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heavier the brain, the richer the environment in which the animal was raised.</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younger the animal, the harder it is to develop new connections between nerve cells.</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the cage in which an animal is kept, the heavier the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brain will become.</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cerebellum, the larger will be the animal</a:t>
            </a:r>
            <a:r>
              <a:rPr lang="ar-SA" sz="1800" dirty="0">
                <a:latin typeface="Microsoft YaHei" panose="020B0503020204020204" pitchFamily="34" charset="-122"/>
                <a:ea typeface="Microsoft YaHei" panose="020B0503020204020204" pitchFamily="34" charset="-122"/>
              </a:rPr>
              <a:t>’</a:t>
            </a:r>
            <a:r>
              <a:rPr lang="it-IT" sz="1800" dirty="0" err="1">
                <a:latin typeface="Microsoft YaHei" panose="020B0503020204020204" pitchFamily="34" charset="-122"/>
                <a:ea typeface="Microsoft YaHei" panose="020B0503020204020204" pitchFamily="34" charset="-122"/>
              </a:rPr>
              <a:t>s</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nerve</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cells</a:t>
            </a:r>
            <a:r>
              <a:rPr lang="it-IT"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endParaRPr lang="en-CN"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201417530"/>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DECFDC0-1F65-5F4E-9171-8AAEBEB023BB}"/>
              </a:ext>
            </a:extLst>
          </p:cNvPr>
          <p:cNvSpPr>
            <a:spLocks noGrp="1"/>
          </p:cNvSpPr>
          <p:nvPr>
            <p:ph idx="1"/>
          </p:nvPr>
        </p:nvSpPr>
        <p:spPr>
          <a:xfrm>
            <a:off x="257174" y="248584"/>
            <a:ext cx="11677651" cy="6360831"/>
          </a:xfrm>
        </p:spPr>
        <p:txBody>
          <a:bodyPr>
            <a:noAutofit/>
          </a:bodyPr>
          <a:lstStyle/>
          <a:p>
            <a:pPr>
              <a:lnSpc>
                <a:spcPct val="120000"/>
              </a:lnSpc>
            </a:pPr>
            <a:r>
              <a:rPr lang="fr-FR" sz="1800" dirty="0" err="1">
                <a:latin typeface="Microsoft YaHei" panose="020B0503020204020204" pitchFamily="34" charset="-122"/>
                <a:ea typeface="Microsoft YaHei" panose="020B0503020204020204" pitchFamily="34" charset="-122"/>
              </a:rPr>
              <a:t>Paragraph</a:t>
            </a:r>
            <a:r>
              <a:rPr lang="zh-CN" altLang="en-US" sz="1800" dirty="0">
                <a:latin typeface="Microsoft YaHei" panose="020B0503020204020204" pitchFamily="34" charset="-122"/>
                <a:ea typeface="Microsoft YaHei" panose="020B0503020204020204" pitchFamily="34" charset="-122"/>
              </a:rPr>
              <a:t> </a:t>
            </a:r>
            <a:r>
              <a:rPr lang="fr-FR" sz="1800" dirty="0">
                <a:latin typeface="Microsoft YaHei" panose="020B0503020204020204" pitchFamily="34" charset="-122"/>
                <a:ea typeface="Microsoft YaHei" panose="020B0503020204020204" pitchFamily="34" charset="-122"/>
              </a:rPr>
              <a:t>4: </a:t>
            </a:r>
            <a:r>
              <a:rPr lang="en-US" sz="1800" dirty="0">
                <a:latin typeface="Microsoft YaHei" panose="020B0503020204020204" pitchFamily="34" charset="-122"/>
                <a:ea typeface="Microsoft YaHei" panose="020B0503020204020204" pitchFamily="34" charset="-122"/>
              </a:rPr>
              <a:t>The benefits of play must outweigh costs, or play would not have evolved, according to Darwin</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theory. Some of the potential benefits relate directly to the healthy development of the brain and nervous system. </a:t>
            </a:r>
            <a:r>
              <a:rPr lang="en-US" sz="1800" dirty="0">
                <a:solidFill>
                  <a:schemeClr val="bg1">
                    <a:lumMod val="75000"/>
                  </a:schemeClr>
                </a:solidFill>
                <a:latin typeface="Microsoft YaHei" panose="020B0503020204020204" pitchFamily="34" charset="-122"/>
                <a:ea typeface="Microsoft YaHei" panose="020B0503020204020204" pitchFamily="34" charset="-122"/>
              </a:rPr>
              <a:t>In one research study, two groups of young rats were raised under different conditions. One group developed in an</a:t>
            </a:r>
            <a:r>
              <a:rPr lang="zh-CN" altLang="en-US" sz="1800" dirty="0">
                <a:solidFill>
                  <a:schemeClr val="bg1">
                    <a:lumMod val="75000"/>
                  </a:schemeClr>
                </a:solidFill>
                <a:latin typeface="Microsoft YaHei" panose="020B0503020204020204" pitchFamily="34" charset="-122"/>
                <a:ea typeface="Microsoft YaHei" panose="020B0503020204020204" pitchFamily="34" charset="-122"/>
              </a:rPr>
              <a:t> </a:t>
            </a:r>
            <a:r>
              <a:rPr lang="en-US" altLang="zh-CN" sz="1800" dirty="0">
                <a:solidFill>
                  <a:schemeClr val="bg1">
                    <a:lumMod val="75000"/>
                  </a:schemeClr>
                </a:solidFill>
                <a:latin typeface="Microsoft YaHei" panose="020B0503020204020204" pitchFamily="34" charset="-122"/>
                <a:ea typeface="Microsoft YaHei" panose="020B0503020204020204" pitchFamily="34" charset="-122"/>
              </a:rPr>
              <a:t>“</a:t>
            </a:r>
            <a:r>
              <a:rPr lang="fr-FR" sz="1800" dirty="0" err="1">
                <a:solidFill>
                  <a:schemeClr val="bg1">
                    <a:lumMod val="75000"/>
                  </a:schemeClr>
                </a:solidFill>
                <a:latin typeface="Microsoft YaHei" panose="020B0503020204020204" pitchFamily="34" charset="-122"/>
                <a:ea typeface="Microsoft YaHei" panose="020B0503020204020204" pitchFamily="34" charset="-122"/>
              </a:rPr>
              <a:t>enriched</a:t>
            </a:r>
            <a:r>
              <a:rPr lang="en-CN" sz="1800" dirty="0">
                <a:solidFill>
                  <a:schemeClr val="bg1">
                    <a:lumMod val="75000"/>
                  </a:schemeClr>
                </a:solidFill>
                <a:latin typeface="Microsoft YaHei" panose="020B0503020204020204" pitchFamily="34" charset="-122"/>
                <a:ea typeface="Microsoft YaHei" panose="020B0503020204020204" pitchFamily="34" charset="-122"/>
              </a:rPr>
              <a:t>” </a:t>
            </a:r>
            <a:r>
              <a:rPr lang="en-US" sz="1800" dirty="0">
                <a:solidFill>
                  <a:schemeClr val="bg1">
                    <a:lumMod val="75000"/>
                  </a:schemeClr>
                </a:solidFill>
                <a:latin typeface="Microsoft YaHei" panose="020B0503020204020204" pitchFamily="34" charset="-122"/>
                <a:ea typeface="Microsoft YaHei" panose="020B0503020204020204" pitchFamily="34" charset="-122"/>
              </a:rPr>
              <a:t>environment, which allowed the rats to interact with other rats, play with toys, and receive maze training. The other group lived in an </a:t>
            </a:r>
            <a:r>
              <a:rPr lang="ar-SA" sz="1800" dirty="0">
                <a:solidFill>
                  <a:schemeClr val="bg1">
                    <a:lumMod val="75000"/>
                  </a:schemeClr>
                </a:solidFill>
                <a:latin typeface="Microsoft YaHei" panose="020B0503020204020204" pitchFamily="34" charset="-122"/>
                <a:ea typeface="Microsoft YaHei" panose="020B0503020204020204" pitchFamily="34" charset="-122"/>
              </a:rPr>
              <a:t>“</a:t>
            </a:r>
            <a:r>
              <a:rPr lang="en-US" sz="1800" dirty="0">
                <a:solidFill>
                  <a:schemeClr val="bg1">
                    <a:lumMod val="75000"/>
                  </a:schemeClr>
                </a:solidFill>
                <a:latin typeface="Microsoft YaHei" panose="020B0503020204020204" pitchFamily="34" charset="-122"/>
                <a:ea typeface="Microsoft YaHei" panose="020B0503020204020204" pitchFamily="34" charset="-122"/>
              </a:rPr>
              <a:t>impoverished</a:t>
            </a:r>
            <a:r>
              <a:rPr lang="en-CN" sz="1800" dirty="0">
                <a:solidFill>
                  <a:schemeClr val="bg1">
                    <a:lumMod val="75000"/>
                  </a:schemeClr>
                </a:solidFill>
                <a:latin typeface="Microsoft YaHei" panose="020B0503020204020204" pitchFamily="34" charset="-122"/>
                <a:ea typeface="Microsoft YaHei" panose="020B0503020204020204" pitchFamily="34" charset="-122"/>
              </a:rPr>
              <a:t>” </a:t>
            </a:r>
            <a:r>
              <a:rPr lang="en-US" sz="1800" dirty="0">
                <a:solidFill>
                  <a:schemeClr val="bg1">
                    <a:lumMod val="75000"/>
                  </a:schemeClr>
                </a:solidFill>
                <a:latin typeface="Microsoft YaHei" panose="020B0503020204020204" pitchFamily="34" charset="-122"/>
                <a:ea typeface="Microsoft YaHei" panose="020B0503020204020204" pitchFamily="34" charset="-122"/>
              </a:rPr>
              <a:t>environment in individual cages in a dimly lit room with little stimulation. At the end of the experiments, the results showed that the actual weight of the brains of the impoverished rats was less than that of those raised in the enriched environment (though they were fed the same diets). Other studies have shown that greater stimulation not only affects the size of the brain but also increase the number of connections between the nerve cells. Thus, active play may provide necessary stimulation to the growth of synaptic connections in the brain, especially the cerebellum, which is responsible for motor functioning and movements.</a:t>
            </a:r>
            <a:endParaRPr lang="en-CN" sz="1800" dirty="0">
              <a:solidFill>
                <a:schemeClr val="bg1">
                  <a:lumMod val="75000"/>
                </a:schemeClr>
              </a:solidFill>
              <a:latin typeface="Microsoft YaHei" panose="020B0503020204020204" pitchFamily="34" charset="-122"/>
              <a:ea typeface="Microsoft YaHei" panose="020B0503020204020204" pitchFamily="34" charset="-122"/>
            </a:endParaRPr>
          </a:p>
          <a:p>
            <a:pPr>
              <a:lnSpc>
                <a:spcPct val="120000"/>
              </a:lnSpc>
            </a:pPr>
            <a:r>
              <a:rPr lang="en-US" altLang="zh-CN" sz="1800" dirty="0">
                <a:latin typeface="Microsoft YaHei" panose="020B0503020204020204" pitchFamily="34" charset="-122"/>
                <a:ea typeface="Microsoft YaHei" panose="020B0503020204020204" pitchFamily="34" charset="-122"/>
              </a:rPr>
              <a:t>30-1-</a:t>
            </a:r>
            <a:r>
              <a:rPr lang="en-US" sz="1800" dirty="0">
                <a:latin typeface="Microsoft YaHei" panose="020B0503020204020204" pitchFamily="34" charset="-122"/>
                <a:ea typeface="Microsoft YaHei" panose="020B0503020204020204" pitchFamily="34" charset="-122"/>
              </a:rPr>
              <a:t>6. Paragraph 4 supports which of the following statements about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a:t>
            </a:r>
            <a:r>
              <a:rPr lang="en-US" sz="1800" dirty="0">
                <a:solidFill>
                  <a:srgbClr val="FF0000"/>
                </a:solidFill>
                <a:latin typeface="Microsoft YaHei" panose="020B0503020204020204" pitchFamily="34" charset="-122"/>
                <a:ea typeface="Microsoft YaHei" panose="020B0503020204020204" pitchFamily="34" charset="-122"/>
              </a:rPr>
              <a:t>brain</a:t>
            </a:r>
            <a:r>
              <a:rPr lang="en-US" altLang="zh-CN"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heavier the brain, the richer the environment in which the animal was raised.</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younger the animal, the harder it is to develop new connections between nerve cells.</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the cage in which an animal is kept, the heavier the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brain will become.</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cerebellum, the larger will be the animal</a:t>
            </a:r>
            <a:r>
              <a:rPr lang="ar-SA" sz="1800" dirty="0">
                <a:latin typeface="Microsoft YaHei" panose="020B0503020204020204" pitchFamily="34" charset="-122"/>
                <a:ea typeface="Microsoft YaHei" panose="020B0503020204020204" pitchFamily="34" charset="-122"/>
              </a:rPr>
              <a:t>’</a:t>
            </a:r>
            <a:r>
              <a:rPr lang="it-IT" sz="1800" dirty="0" err="1">
                <a:latin typeface="Microsoft YaHei" panose="020B0503020204020204" pitchFamily="34" charset="-122"/>
                <a:ea typeface="Microsoft YaHei" panose="020B0503020204020204" pitchFamily="34" charset="-122"/>
              </a:rPr>
              <a:t>s</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nerve</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cells</a:t>
            </a:r>
            <a:r>
              <a:rPr lang="it-IT"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endParaRPr lang="en-CN"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41556968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DECFDC0-1F65-5F4E-9171-8AAEBEB023BB}"/>
              </a:ext>
            </a:extLst>
          </p:cNvPr>
          <p:cNvSpPr>
            <a:spLocks noGrp="1"/>
          </p:cNvSpPr>
          <p:nvPr>
            <p:ph idx="1"/>
          </p:nvPr>
        </p:nvSpPr>
        <p:spPr>
          <a:xfrm>
            <a:off x="257174" y="248584"/>
            <a:ext cx="11677651" cy="6360831"/>
          </a:xfrm>
        </p:spPr>
        <p:txBody>
          <a:bodyPr>
            <a:noAutofit/>
          </a:bodyPr>
          <a:lstStyle/>
          <a:p>
            <a:pPr>
              <a:lnSpc>
                <a:spcPct val="120000"/>
              </a:lnSpc>
            </a:pPr>
            <a:r>
              <a:rPr lang="fr-FR" sz="1800" dirty="0" err="1">
                <a:latin typeface="Microsoft YaHei" panose="020B0503020204020204" pitchFamily="34" charset="-122"/>
                <a:ea typeface="Microsoft YaHei" panose="020B0503020204020204" pitchFamily="34" charset="-122"/>
              </a:rPr>
              <a:t>Paragraph</a:t>
            </a:r>
            <a:r>
              <a:rPr lang="zh-CN" altLang="en-US" sz="1800" dirty="0">
                <a:latin typeface="Microsoft YaHei" panose="020B0503020204020204" pitchFamily="34" charset="-122"/>
                <a:ea typeface="Microsoft YaHei" panose="020B0503020204020204" pitchFamily="34" charset="-122"/>
              </a:rPr>
              <a:t> </a:t>
            </a:r>
            <a:r>
              <a:rPr lang="fr-FR" sz="1800" dirty="0">
                <a:latin typeface="Microsoft YaHei" panose="020B0503020204020204" pitchFamily="34" charset="-122"/>
                <a:ea typeface="Microsoft YaHei" panose="020B0503020204020204" pitchFamily="34" charset="-122"/>
              </a:rPr>
              <a:t>4: </a:t>
            </a:r>
            <a:r>
              <a:rPr lang="en-US" sz="1800" dirty="0">
                <a:solidFill>
                  <a:schemeClr val="bg1">
                    <a:lumMod val="75000"/>
                  </a:schemeClr>
                </a:solidFill>
                <a:latin typeface="Microsoft YaHei" panose="020B0503020204020204" pitchFamily="34" charset="-122"/>
                <a:ea typeface="Microsoft YaHei" panose="020B0503020204020204" pitchFamily="34" charset="-122"/>
              </a:rPr>
              <a:t>The benefits of play must outweigh costs, or play would not have evolved, according to Darwin</a:t>
            </a:r>
            <a:r>
              <a:rPr lang="ar-SA" sz="1800" dirty="0">
                <a:solidFill>
                  <a:schemeClr val="bg1">
                    <a:lumMod val="75000"/>
                  </a:schemeClr>
                </a:solidFill>
                <a:latin typeface="Microsoft YaHei" panose="020B0503020204020204" pitchFamily="34" charset="-122"/>
                <a:ea typeface="Microsoft YaHei" panose="020B0503020204020204" pitchFamily="34" charset="-122"/>
              </a:rPr>
              <a:t>’</a:t>
            </a:r>
            <a:r>
              <a:rPr lang="en-US" sz="1800" dirty="0">
                <a:solidFill>
                  <a:schemeClr val="bg1">
                    <a:lumMod val="75000"/>
                  </a:schemeClr>
                </a:solidFill>
                <a:latin typeface="Microsoft YaHei" panose="020B0503020204020204" pitchFamily="34" charset="-122"/>
                <a:ea typeface="Microsoft YaHei" panose="020B0503020204020204" pitchFamily="34" charset="-122"/>
              </a:rPr>
              <a:t>s theory. Some of the potential benefits relate directly to the healthy development of the brain and nervous system</a:t>
            </a:r>
            <a:r>
              <a:rPr lang="en-US" sz="1800" dirty="0">
                <a:latin typeface="Microsoft YaHei" panose="020B0503020204020204" pitchFamily="34" charset="-122"/>
                <a:ea typeface="Microsoft YaHei" panose="020B0503020204020204" pitchFamily="34" charset="-122"/>
              </a:rPr>
              <a:t>. In one research study, two groups of young rats were raised under different conditions. One group developed in an</a:t>
            </a:r>
            <a:r>
              <a:rPr lang="zh-CN" altLang="en-US" sz="1800" dirty="0">
                <a:latin typeface="Microsoft YaHei" panose="020B0503020204020204" pitchFamily="34" charset="-122"/>
                <a:ea typeface="Microsoft YaHei" panose="020B0503020204020204" pitchFamily="34" charset="-122"/>
              </a:rPr>
              <a:t> </a:t>
            </a:r>
            <a:r>
              <a:rPr lang="en-US" altLang="zh-CN" sz="1800" dirty="0">
                <a:latin typeface="Microsoft YaHei" panose="020B0503020204020204" pitchFamily="34" charset="-122"/>
                <a:ea typeface="Microsoft YaHei" panose="020B0503020204020204" pitchFamily="34" charset="-122"/>
              </a:rPr>
              <a:t>“</a:t>
            </a:r>
            <a:r>
              <a:rPr lang="fr-FR" sz="1800" dirty="0" err="1">
                <a:latin typeface="Microsoft YaHei" panose="020B0503020204020204" pitchFamily="34" charset="-122"/>
                <a:ea typeface="Microsoft YaHei" panose="020B0503020204020204" pitchFamily="34" charset="-122"/>
              </a:rPr>
              <a:t>enriched</a:t>
            </a:r>
            <a:r>
              <a:rPr lang="en-CN" sz="1800" dirty="0">
                <a:latin typeface="Microsoft YaHei" panose="020B0503020204020204" pitchFamily="34" charset="-122"/>
                <a:ea typeface="Microsoft YaHei" panose="020B0503020204020204" pitchFamily="34" charset="-122"/>
              </a:rPr>
              <a:t>” </a:t>
            </a:r>
            <a:r>
              <a:rPr lang="en-US" sz="1800" dirty="0">
                <a:latin typeface="Microsoft YaHei" panose="020B0503020204020204" pitchFamily="34" charset="-122"/>
                <a:ea typeface="Microsoft YaHei" panose="020B0503020204020204" pitchFamily="34" charset="-122"/>
              </a:rPr>
              <a:t>environment, which allowed the rats to interact with other rats, play with toys, and receive maze training.</a:t>
            </a:r>
            <a:r>
              <a:rPr lang="en-US" sz="1800" dirty="0">
                <a:solidFill>
                  <a:schemeClr val="bg1">
                    <a:lumMod val="75000"/>
                  </a:schemeClr>
                </a:solidFill>
                <a:latin typeface="Microsoft YaHei" panose="020B0503020204020204" pitchFamily="34" charset="-122"/>
                <a:ea typeface="Microsoft YaHei" panose="020B0503020204020204" pitchFamily="34" charset="-122"/>
              </a:rPr>
              <a:t> The other group lived in an </a:t>
            </a:r>
            <a:r>
              <a:rPr lang="ar-SA" sz="1800" dirty="0">
                <a:solidFill>
                  <a:schemeClr val="bg1">
                    <a:lumMod val="75000"/>
                  </a:schemeClr>
                </a:solidFill>
                <a:latin typeface="Microsoft YaHei" panose="020B0503020204020204" pitchFamily="34" charset="-122"/>
                <a:ea typeface="Microsoft YaHei" panose="020B0503020204020204" pitchFamily="34" charset="-122"/>
              </a:rPr>
              <a:t>“</a:t>
            </a:r>
            <a:r>
              <a:rPr lang="en-US" sz="1800" dirty="0">
                <a:solidFill>
                  <a:schemeClr val="bg1">
                    <a:lumMod val="75000"/>
                  </a:schemeClr>
                </a:solidFill>
                <a:latin typeface="Microsoft YaHei" panose="020B0503020204020204" pitchFamily="34" charset="-122"/>
                <a:ea typeface="Microsoft YaHei" panose="020B0503020204020204" pitchFamily="34" charset="-122"/>
              </a:rPr>
              <a:t>impoverished</a:t>
            </a:r>
            <a:r>
              <a:rPr lang="en-CN" sz="1800" dirty="0">
                <a:solidFill>
                  <a:schemeClr val="bg1">
                    <a:lumMod val="75000"/>
                  </a:schemeClr>
                </a:solidFill>
                <a:latin typeface="Microsoft YaHei" panose="020B0503020204020204" pitchFamily="34" charset="-122"/>
                <a:ea typeface="Microsoft YaHei" panose="020B0503020204020204" pitchFamily="34" charset="-122"/>
              </a:rPr>
              <a:t>” </a:t>
            </a:r>
            <a:r>
              <a:rPr lang="en-US" sz="1800" dirty="0">
                <a:solidFill>
                  <a:schemeClr val="bg1">
                    <a:lumMod val="75000"/>
                  </a:schemeClr>
                </a:solidFill>
                <a:latin typeface="Microsoft YaHei" panose="020B0503020204020204" pitchFamily="34" charset="-122"/>
                <a:ea typeface="Microsoft YaHei" panose="020B0503020204020204" pitchFamily="34" charset="-122"/>
              </a:rPr>
              <a:t>environment in individual cages in a dimly lit room with little stimulation. At the end of the experiments, the results showed that the actual weight of the brains of the impoverished rats was less than that of those raised in the enriched environment (though they were fed the same diets). Other studies have shown that greater stimulation not only affects the size of the brain but also increase the number of connections between the nerve cells. Thus, active play may provide necessary stimulation to the growth of synaptic connections in the brain, especially the cerebellum, which is responsible for motor functioning and movements.</a:t>
            </a:r>
            <a:endParaRPr lang="en-CN" sz="1800" dirty="0">
              <a:solidFill>
                <a:schemeClr val="bg1">
                  <a:lumMod val="75000"/>
                </a:schemeClr>
              </a:solidFill>
              <a:latin typeface="Microsoft YaHei" panose="020B0503020204020204" pitchFamily="34" charset="-122"/>
              <a:ea typeface="Microsoft YaHei" panose="020B0503020204020204" pitchFamily="34" charset="-122"/>
            </a:endParaRPr>
          </a:p>
          <a:p>
            <a:pPr>
              <a:lnSpc>
                <a:spcPct val="120000"/>
              </a:lnSpc>
            </a:pPr>
            <a:r>
              <a:rPr lang="en-US" altLang="zh-CN" sz="1800" dirty="0">
                <a:latin typeface="Microsoft YaHei" panose="020B0503020204020204" pitchFamily="34" charset="-122"/>
                <a:ea typeface="Microsoft YaHei" panose="020B0503020204020204" pitchFamily="34" charset="-122"/>
              </a:rPr>
              <a:t>30-1-</a:t>
            </a:r>
            <a:r>
              <a:rPr lang="en-US" sz="1800" dirty="0">
                <a:latin typeface="Microsoft YaHei" panose="020B0503020204020204" pitchFamily="34" charset="-122"/>
                <a:ea typeface="Microsoft YaHei" panose="020B0503020204020204" pitchFamily="34" charset="-122"/>
              </a:rPr>
              <a:t>6. Paragraph 4 supports which of the following statements about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a:t>
            </a:r>
            <a:r>
              <a:rPr lang="en-US" sz="1800" dirty="0">
                <a:solidFill>
                  <a:srgbClr val="FF0000"/>
                </a:solidFill>
                <a:latin typeface="Microsoft YaHei" panose="020B0503020204020204" pitchFamily="34" charset="-122"/>
                <a:ea typeface="Microsoft YaHei" panose="020B0503020204020204" pitchFamily="34" charset="-122"/>
              </a:rPr>
              <a:t>brain</a:t>
            </a:r>
            <a:r>
              <a:rPr lang="en-US" altLang="zh-CN"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heavier the brain, the richer the environment in which the animal was raised.</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younger the animal, the harder it is to develop new connections between nerve cells.</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the cage in which an animal is kept, the heavier the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brain will become.</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cerebellum, the larger will be the animal</a:t>
            </a:r>
            <a:r>
              <a:rPr lang="ar-SA" sz="1800" dirty="0">
                <a:latin typeface="Microsoft YaHei" panose="020B0503020204020204" pitchFamily="34" charset="-122"/>
                <a:ea typeface="Microsoft YaHei" panose="020B0503020204020204" pitchFamily="34" charset="-122"/>
              </a:rPr>
              <a:t>’</a:t>
            </a:r>
            <a:r>
              <a:rPr lang="it-IT" sz="1800" dirty="0" err="1">
                <a:latin typeface="Microsoft YaHei" panose="020B0503020204020204" pitchFamily="34" charset="-122"/>
                <a:ea typeface="Microsoft YaHei" panose="020B0503020204020204" pitchFamily="34" charset="-122"/>
              </a:rPr>
              <a:t>s</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nerve</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cells</a:t>
            </a:r>
            <a:r>
              <a:rPr lang="it-IT"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endParaRPr lang="en-CN"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1553279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DECFDC0-1F65-5F4E-9171-8AAEBEB023BB}"/>
              </a:ext>
            </a:extLst>
          </p:cNvPr>
          <p:cNvSpPr>
            <a:spLocks noGrp="1"/>
          </p:cNvSpPr>
          <p:nvPr>
            <p:ph idx="1"/>
          </p:nvPr>
        </p:nvSpPr>
        <p:spPr>
          <a:xfrm>
            <a:off x="257174" y="248584"/>
            <a:ext cx="11677651" cy="6360831"/>
          </a:xfrm>
        </p:spPr>
        <p:txBody>
          <a:bodyPr>
            <a:noAutofit/>
          </a:bodyPr>
          <a:lstStyle/>
          <a:p>
            <a:pPr>
              <a:lnSpc>
                <a:spcPct val="120000"/>
              </a:lnSpc>
            </a:pPr>
            <a:r>
              <a:rPr lang="fr-FR" sz="1800" dirty="0" err="1">
                <a:latin typeface="Microsoft YaHei" panose="020B0503020204020204" pitchFamily="34" charset="-122"/>
                <a:ea typeface="Microsoft YaHei" panose="020B0503020204020204" pitchFamily="34" charset="-122"/>
              </a:rPr>
              <a:t>Paragraph</a:t>
            </a:r>
            <a:r>
              <a:rPr lang="zh-CN" altLang="en-US" sz="1800" dirty="0">
                <a:latin typeface="Microsoft YaHei" panose="020B0503020204020204" pitchFamily="34" charset="-122"/>
                <a:ea typeface="Microsoft YaHei" panose="020B0503020204020204" pitchFamily="34" charset="-122"/>
              </a:rPr>
              <a:t> </a:t>
            </a:r>
            <a:r>
              <a:rPr lang="fr-FR" sz="1800" dirty="0">
                <a:latin typeface="Microsoft YaHei" panose="020B0503020204020204" pitchFamily="34" charset="-122"/>
                <a:ea typeface="Microsoft YaHei" panose="020B0503020204020204" pitchFamily="34" charset="-122"/>
              </a:rPr>
              <a:t>4: </a:t>
            </a:r>
            <a:r>
              <a:rPr lang="en-US" sz="1800" dirty="0">
                <a:solidFill>
                  <a:schemeClr val="bg1">
                    <a:lumMod val="75000"/>
                  </a:schemeClr>
                </a:solidFill>
                <a:latin typeface="Microsoft YaHei" panose="020B0503020204020204" pitchFamily="34" charset="-122"/>
                <a:ea typeface="Microsoft YaHei" panose="020B0503020204020204" pitchFamily="34" charset="-122"/>
              </a:rPr>
              <a:t>The benefits of play must outweigh costs, or play would not have evolved, according to Darwin</a:t>
            </a:r>
            <a:r>
              <a:rPr lang="ar-SA" sz="1800" dirty="0">
                <a:solidFill>
                  <a:schemeClr val="bg1">
                    <a:lumMod val="75000"/>
                  </a:schemeClr>
                </a:solidFill>
                <a:latin typeface="Microsoft YaHei" panose="020B0503020204020204" pitchFamily="34" charset="-122"/>
                <a:ea typeface="Microsoft YaHei" panose="020B0503020204020204" pitchFamily="34" charset="-122"/>
              </a:rPr>
              <a:t>’</a:t>
            </a:r>
            <a:r>
              <a:rPr lang="en-US" sz="1800" dirty="0">
                <a:solidFill>
                  <a:schemeClr val="bg1">
                    <a:lumMod val="75000"/>
                  </a:schemeClr>
                </a:solidFill>
                <a:latin typeface="Microsoft YaHei" panose="020B0503020204020204" pitchFamily="34" charset="-122"/>
                <a:ea typeface="Microsoft YaHei" panose="020B0503020204020204" pitchFamily="34" charset="-122"/>
              </a:rPr>
              <a:t>s theory. Some of the potential benefits relate directly to the healthy development of the brain and nervous system. In one research study, two groups of young rats were raised under different conditions. One group developed in an</a:t>
            </a:r>
            <a:r>
              <a:rPr lang="zh-CN" altLang="en-US" sz="1800" dirty="0">
                <a:solidFill>
                  <a:schemeClr val="bg1">
                    <a:lumMod val="75000"/>
                  </a:schemeClr>
                </a:solidFill>
                <a:latin typeface="Microsoft YaHei" panose="020B0503020204020204" pitchFamily="34" charset="-122"/>
                <a:ea typeface="Microsoft YaHei" panose="020B0503020204020204" pitchFamily="34" charset="-122"/>
              </a:rPr>
              <a:t> </a:t>
            </a:r>
            <a:r>
              <a:rPr lang="en-US" altLang="zh-CN" sz="1800" dirty="0">
                <a:solidFill>
                  <a:schemeClr val="bg1">
                    <a:lumMod val="75000"/>
                  </a:schemeClr>
                </a:solidFill>
                <a:latin typeface="Microsoft YaHei" panose="020B0503020204020204" pitchFamily="34" charset="-122"/>
                <a:ea typeface="Microsoft YaHei" panose="020B0503020204020204" pitchFamily="34" charset="-122"/>
              </a:rPr>
              <a:t>“</a:t>
            </a:r>
            <a:r>
              <a:rPr lang="fr-FR" sz="1800" dirty="0" err="1">
                <a:solidFill>
                  <a:schemeClr val="bg1">
                    <a:lumMod val="75000"/>
                  </a:schemeClr>
                </a:solidFill>
                <a:latin typeface="Microsoft YaHei" panose="020B0503020204020204" pitchFamily="34" charset="-122"/>
                <a:ea typeface="Microsoft YaHei" panose="020B0503020204020204" pitchFamily="34" charset="-122"/>
              </a:rPr>
              <a:t>enriched</a:t>
            </a:r>
            <a:r>
              <a:rPr lang="en-CN" sz="1800" dirty="0">
                <a:solidFill>
                  <a:schemeClr val="bg1">
                    <a:lumMod val="75000"/>
                  </a:schemeClr>
                </a:solidFill>
                <a:latin typeface="Microsoft YaHei" panose="020B0503020204020204" pitchFamily="34" charset="-122"/>
                <a:ea typeface="Microsoft YaHei" panose="020B0503020204020204" pitchFamily="34" charset="-122"/>
              </a:rPr>
              <a:t>” </a:t>
            </a:r>
            <a:r>
              <a:rPr lang="en-US" sz="1800" dirty="0">
                <a:solidFill>
                  <a:schemeClr val="bg1">
                    <a:lumMod val="75000"/>
                  </a:schemeClr>
                </a:solidFill>
                <a:latin typeface="Microsoft YaHei" panose="020B0503020204020204" pitchFamily="34" charset="-122"/>
                <a:ea typeface="Microsoft YaHei" panose="020B0503020204020204" pitchFamily="34" charset="-122"/>
              </a:rPr>
              <a:t>environment, which allowed the rats to interact with other rats, play with toys, and receive maze training. </a:t>
            </a:r>
            <a:r>
              <a:rPr lang="en-US" sz="1800" dirty="0">
                <a:latin typeface="Microsoft YaHei" panose="020B0503020204020204" pitchFamily="34" charset="-122"/>
                <a:ea typeface="Microsoft YaHei" panose="020B0503020204020204" pitchFamily="34" charset="-122"/>
              </a:rPr>
              <a:t>The other group lived in an </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impoverished</a:t>
            </a:r>
            <a:r>
              <a:rPr lang="en-CN" sz="1800" dirty="0">
                <a:latin typeface="Microsoft YaHei" panose="020B0503020204020204" pitchFamily="34" charset="-122"/>
                <a:ea typeface="Microsoft YaHei" panose="020B0503020204020204" pitchFamily="34" charset="-122"/>
              </a:rPr>
              <a:t>” </a:t>
            </a:r>
            <a:r>
              <a:rPr lang="en-US" sz="1800" dirty="0">
                <a:latin typeface="Microsoft YaHei" panose="020B0503020204020204" pitchFamily="34" charset="-122"/>
                <a:ea typeface="Microsoft YaHei" panose="020B0503020204020204" pitchFamily="34" charset="-122"/>
              </a:rPr>
              <a:t>environment in individual cages in a dimly lit room with little stimulation. At the end of the experiments, the results showed that the actual weight of the brains of the impoverished rats was less than that of those raised in the enriched environment (though they were fed the same diets). </a:t>
            </a:r>
            <a:r>
              <a:rPr lang="en-US" sz="1800" dirty="0">
                <a:solidFill>
                  <a:schemeClr val="bg1">
                    <a:lumMod val="75000"/>
                  </a:schemeClr>
                </a:solidFill>
                <a:latin typeface="Microsoft YaHei" panose="020B0503020204020204" pitchFamily="34" charset="-122"/>
                <a:ea typeface="Microsoft YaHei" panose="020B0503020204020204" pitchFamily="34" charset="-122"/>
              </a:rPr>
              <a:t>Other studies have shown that greater stimulation not only affects the size of the brain but also increase the number of connections between the nerve cells. Thus, active play may provide necessary stimulation to the growth of synaptic connections in the brain, especially the cerebellum, which is responsible for motor functioning and movements.</a:t>
            </a:r>
            <a:endParaRPr lang="en-CN" sz="1800" dirty="0">
              <a:solidFill>
                <a:schemeClr val="bg1">
                  <a:lumMod val="75000"/>
                </a:schemeClr>
              </a:solidFill>
              <a:latin typeface="Microsoft YaHei" panose="020B0503020204020204" pitchFamily="34" charset="-122"/>
              <a:ea typeface="Microsoft YaHei" panose="020B0503020204020204" pitchFamily="34" charset="-122"/>
            </a:endParaRPr>
          </a:p>
          <a:p>
            <a:pPr>
              <a:lnSpc>
                <a:spcPct val="120000"/>
              </a:lnSpc>
            </a:pPr>
            <a:r>
              <a:rPr lang="en-US" altLang="zh-CN" sz="1800" dirty="0">
                <a:latin typeface="Microsoft YaHei" panose="020B0503020204020204" pitchFamily="34" charset="-122"/>
                <a:ea typeface="Microsoft YaHei" panose="020B0503020204020204" pitchFamily="34" charset="-122"/>
              </a:rPr>
              <a:t>30-1-</a:t>
            </a:r>
            <a:r>
              <a:rPr lang="en-US" sz="1800" dirty="0">
                <a:latin typeface="Microsoft YaHei" panose="020B0503020204020204" pitchFamily="34" charset="-122"/>
                <a:ea typeface="Microsoft YaHei" panose="020B0503020204020204" pitchFamily="34" charset="-122"/>
              </a:rPr>
              <a:t>6. Paragraph 4 supports which of the following statements about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a:t>
            </a:r>
            <a:r>
              <a:rPr lang="en-US" sz="1800" dirty="0">
                <a:solidFill>
                  <a:srgbClr val="FF0000"/>
                </a:solidFill>
                <a:latin typeface="Microsoft YaHei" panose="020B0503020204020204" pitchFamily="34" charset="-122"/>
                <a:ea typeface="Microsoft YaHei" panose="020B0503020204020204" pitchFamily="34" charset="-122"/>
              </a:rPr>
              <a:t>brain</a:t>
            </a:r>
            <a:r>
              <a:rPr lang="en-US" altLang="zh-CN"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heavier the brain, the richer the environment in which the animal was raised.</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younger the animal, the harder it is to develop new connections between nerve cells.</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the cage in which an animal is kept, the heavier the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brain will become.</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cerebellum, the larger will be the animal</a:t>
            </a:r>
            <a:r>
              <a:rPr lang="ar-SA" sz="1800" dirty="0">
                <a:latin typeface="Microsoft YaHei" panose="020B0503020204020204" pitchFamily="34" charset="-122"/>
                <a:ea typeface="Microsoft YaHei" panose="020B0503020204020204" pitchFamily="34" charset="-122"/>
              </a:rPr>
              <a:t>’</a:t>
            </a:r>
            <a:r>
              <a:rPr lang="it-IT" sz="1800" dirty="0" err="1">
                <a:latin typeface="Microsoft YaHei" panose="020B0503020204020204" pitchFamily="34" charset="-122"/>
                <a:ea typeface="Microsoft YaHei" panose="020B0503020204020204" pitchFamily="34" charset="-122"/>
              </a:rPr>
              <a:t>s</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nerve</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cells</a:t>
            </a:r>
            <a:r>
              <a:rPr lang="it-IT"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endParaRPr lang="en-CN"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276037152"/>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DECFDC0-1F65-5F4E-9171-8AAEBEB023BB}"/>
              </a:ext>
            </a:extLst>
          </p:cNvPr>
          <p:cNvSpPr>
            <a:spLocks noGrp="1"/>
          </p:cNvSpPr>
          <p:nvPr>
            <p:ph idx="1"/>
          </p:nvPr>
        </p:nvSpPr>
        <p:spPr>
          <a:xfrm>
            <a:off x="257174" y="248584"/>
            <a:ext cx="11677651" cy="6360831"/>
          </a:xfrm>
        </p:spPr>
        <p:txBody>
          <a:bodyPr>
            <a:noAutofit/>
          </a:bodyPr>
          <a:lstStyle/>
          <a:p>
            <a:pPr>
              <a:lnSpc>
                <a:spcPct val="120000"/>
              </a:lnSpc>
            </a:pPr>
            <a:r>
              <a:rPr lang="fr-FR" sz="1800" dirty="0" err="1">
                <a:latin typeface="Microsoft YaHei" panose="020B0503020204020204" pitchFamily="34" charset="-122"/>
                <a:ea typeface="Microsoft YaHei" panose="020B0503020204020204" pitchFamily="34" charset="-122"/>
              </a:rPr>
              <a:t>Paragraph</a:t>
            </a:r>
            <a:r>
              <a:rPr lang="zh-CN" altLang="en-US" sz="1800" dirty="0">
                <a:latin typeface="Microsoft YaHei" panose="020B0503020204020204" pitchFamily="34" charset="-122"/>
                <a:ea typeface="Microsoft YaHei" panose="020B0503020204020204" pitchFamily="34" charset="-122"/>
              </a:rPr>
              <a:t> </a:t>
            </a:r>
            <a:r>
              <a:rPr lang="fr-FR" sz="1800" dirty="0">
                <a:latin typeface="Microsoft YaHei" panose="020B0503020204020204" pitchFamily="34" charset="-122"/>
                <a:ea typeface="Microsoft YaHei" panose="020B0503020204020204" pitchFamily="34" charset="-122"/>
              </a:rPr>
              <a:t>4: </a:t>
            </a:r>
            <a:r>
              <a:rPr lang="en-US" sz="1800" dirty="0">
                <a:solidFill>
                  <a:schemeClr val="bg1">
                    <a:lumMod val="75000"/>
                  </a:schemeClr>
                </a:solidFill>
                <a:latin typeface="Microsoft YaHei" panose="020B0503020204020204" pitchFamily="34" charset="-122"/>
                <a:ea typeface="Microsoft YaHei" panose="020B0503020204020204" pitchFamily="34" charset="-122"/>
              </a:rPr>
              <a:t>The benefits of play must outweigh costs, or play would not have evolved, according to Darwin</a:t>
            </a:r>
            <a:r>
              <a:rPr lang="ar-SA" sz="1800" dirty="0">
                <a:solidFill>
                  <a:schemeClr val="bg1">
                    <a:lumMod val="75000"/>
                  </a:schemeClr>
                </a:solidFill>
                <a:latin typeface="Microsoft YaHei" panose="020B0503020204020204" pitchFamily="34" charset="-122"/>
                <a:ea typeface="Microsoft YaHei" panose="020B0503020204020204" pitchFamily="34" charset="-122"/>
              </a:rPr>
              <a:t>’</a:t>
            </a:r>
            <a:r>
              <a:rPr lang="en-US" sz="1800" dirty="0">
                <a:solidFill>
                  <a:schemeClr val="bg1">
                    <a:lumMod val="75000"/>
                  </a:schemeClr>
                </a:solidFill>
                <a:latin typeface="Microsoft YaHei" panose="020B0503020204020204" pitchFamily="34" charset="-122"/>
                <a:ea typeface="Microsoft YaHei" panose="020B0503020204020204" pitchFamily="34" charset="-122"/>
              </a:rPr>
              <a:t>s theory. Some of the potential benefits relate directly to the healthy development of the brain and nervous system. In one research study, two groups of young rats were raised under different conditions. One group developed in an</a:t>
            </a:r>
            <a:r>
              <a:rPr lang="zh-CN" altLang="en-US" sz="1800" dirty="0">
                <a:solidFill>
                  <a:schemeClr val="bg1">
                    <a:lumMod val="75000"/>
                  </a:schemeClr>
                </a:solidFill>
                <a:latin typeface="Microsoft YaHei" panose="020B0503020204020204" pitchFamily="34" charset="-122"/>
                <a:ea typeface="Microsoft YaHei" panose="020B0503020204020204" pitchFamily="34" charset="-122"/>
              </a:rPr>
              <a:t> </a:t>
            </a:r>
            <a:r>
              <a:rPr lang="en-US" altLang="zh-CN" sz="1800" dirty="0">
                <a:solidFill>
                  <a:schemeClr val="bg1">
                    <a:lumMod val="75000"/>
                  </a:schemeClr>
                </a:solidFill>
                <a:latin typeface="Microsoft YaHei" panose="020B0503020204020204" pitchFamily="34" charset="-122"/>
                <a:ea typeface="Microsoft YaHei" panose="020B0503020204020204" pitchFamily="34" charset="-122"/>
              </a:rPr>
              <a:t>“</a:t>
            </a:r>
            <a:r>
              <a:rPr lang="fr-FR" sz="1800" dirty="0" err="1">
                <a:solidFill>
                  <a:schemeClr val="bg1">
                    <a:lumMod val="75000"/>
                  </a:schemeClr>
                </a:solidFill>
                <a:latin typeface="Microsoft YaHei" panose="020B0503020204020204" pitchFamily="34" charset="-122"/>
                <a:ea typeface="Microsoft YaHei" panose="020B0503020204020204" pitchFamily="34" charset="-122"/>
              </a:rPr>
              <a:t>enriched</a:t>
            </a:r>
            <a:r>
              <a:rPr lang="en-CN" sz="1800" dirty="0">
                <a:solidFill>
                  <a:schemeClr val="bg1">
                    <a:lumMod val="75000"/>
                  </a:schemeClr>
                </a:solidFill>
                <a:latin typeface="Microsoft YaHei" panose="020B0503020204020204" pitchFamily="34" charset="-122"/>
                <a:ea typeface="Microsoft YaHei" panose="020B0503020204020204" pitchFamily="34" charset="-122"/>
              </a:rPr>
              <a:t>” </a:t>
            </a:r>
            <a:r>
              <a:rPr lang="en-US" sz="1800" dirty="0">
                <a:solidFill>
                  <a:schemeClr val="bg1">
                    <a:lumMod val="75000"/>
                  </a:schemeClr>
                </a:solidFill>
                <a:latin typeface="Microsoft YaHei" panose="020B0503020204020204" pitchFamily="34" charset="-122"/>
                <a:ea typeface="Microsoft YaHei" panose="020B0503020204020204" pitchFamily="34" charset="-122"/>
              </a:rPr>
              <a:t>environment, which allowed the rats to interact with other rats, play with toys, and receive maze training. </a:t>
            </a:r>
            <a:r>
              <a:rPr lang="en-US" sz="1800" dirty="0">
                <a:solidFill>
                  <a:srgbClr val="FF0000"/>
                </a:solidFill>
                <a:latin typeface="Microsoft YaHei" panose="020B0503020204020204" pitchFamily="34" charset="-122"/>
                <a:ea typeface="Microsoft YaHei" panose="020B0503020204020204" pitchFamily="34" charset="-122"/>
              </a:rPr>
              <a:t>The other group lived in an </a:t>
            </a:r>
            <a:r>
              <a:rPr lang="ar-SA" sz="1800" dirty="0">
                <a:solidFill>
                  <a:srgbClr val="FF0000"/>
                </a:solidFill>
                <a:latin typeface="Microsoft YaHei" panose="020B0503020204020204" pitchFamily="34" charset="-122"/>
                <a:ea typeface="Microsoft YaHei" panose="020B0503020204020204" pitchFamily="34" charset="-122"/>
              </a:rPr>
              <a:t>“</a:t>
            </a:r>
            <a:r>
              <a:rPr lang="en-US" sz="1800" dirty="0">
                <a:solidFill>
                  <a:srgbClr val="FF0000"/>
                </a:solidFill>
                <a:latin typeface="Microsoft YaHei" panose="020B0503020204020204" pitchFamily="34" charset="-122"/>
                <a:ea typeface="Microsoft YaHei" panose="020B0503020204020204" pitchFamily="34" charset="-122"/>
              </a:rPr>
              <a:t>impoverished</a:t>
            </a:r>
            <a:r>
              <a:rPr lang="en-CN" sz="1800" dirty="0">
                <a:solidFill>
                  <a:srgbClr val="FF0000"/>
                </a:solidFill>
                <a:latin typeface="Microsoft YaHei" panose="020B0503020204020204" pitchFamily="34" charset="-122"/>
                <a:ea typeface="Microsoft YaHei" panose="020B0503020204020204" pitchFamily="34" charset="-122"/>
              </a:rPr>
              <a:t>” </a:t>
            </a:r>
            <a:r>
              <a:rPr lang="en-US" sz="1800" dirty="0">
                <a:solidFill>
                  <a:srgbClr val="FF0000"/>
                </a:solidFill>
                <a:latin typeface="Microsoft YaHei" panose="020B0503020204020204" pitchFamily="34" charset="-122"/>
                <a:ea typeface="Microsoft YaHei" panose="020B0503020204020204" pitchFamily="34" charset="-122"/>
              </a:rPr>
              <a:t>environment in individual cages in a dimly lit room with little stimulation. At the end of the experiments, the results showed that the actual weight of the brains of the impoverished rats was less than that of those raised in the enriched environment (though they were fed the same diets). </a:t>
            </a:r>
            <a:r>
              <a:rPr lang="en-US" sz="1800" dirty="0">
                <a:latin typeface="Microsoft YaHei" panose="020B0503020204020204" pitchFamily="34" charset="-122"/>
                <a:ea typeface="Microsoft YaHei" panose="020B0503020204020204" pitchFamily="34" charset="-122"/>
              </a:rPr>
              <a:t>Other studies have shown that greater stimulation not only affects the size of the brain but also increase the number of connections between the nerve cells. Thus, active play may provide necessary stimulation to the growth of synaptic connections in the brain, especially the cerebellum, which is responsible for motor functioning and movements.</a:t>
            </a:r>
            <a:endParaRPr lang="en-CN" sz="1800" dirty="0">
              <a:latin typeface="Microsoft YaHei" panose="020B0503020204020204" pitchFamily="34" charset="-122"/>
              <a:ea typeface="Microsoft YaHei" panose="020B0503020204020204" pitchFamily="34" charset="-122"/>
            </a:endParaRPr>
          </a:p>
          <a:p>
            <a:pPr>
              <a:lnSpc>
                <a:spcPct val="120000"/>
              </a:lnSpc>
            </a:pPr>
            <a:r>
              <a:rPr lang="en-US" altLang="zh-CN" sz="1800" dirty="0">
                <a:latin typeface="Microsoft YaHei" panose="020B0503020204020204" pitchFamily="34" charset="-122"/>
                <a:ea typeface="Microsoft YaHei" panose="020B0503020204020204" pitchFamily="34" charset="-122"/>
              </a:rPr>
              <a:t>30-1-</a:t>
            </a:r>
            <a:r>
              <a:rPr lang="en-US" sz="1800" dirty="0">
                <a:latin typeface="Microsoft YaHei" panose="020B0503020204020204" pitchFamily="34" charset="-122"/>
                <a:ea typeface="Microsoft YaHei" panose="020B0503020204020204" pitchFamily="34" charset="-122"/>
              </a:rPr>
              <a:t>6. Paragraph 4 supports which of the following statements about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a:t>
            </a:r>
            <a:r>
              <a:rPr lang="en-US" sz="1800" dirty="0">
                <a:solidFill>
                  <a:srgbClr val="FF0000"/>
                </a:solidFill>
                <a:latin typeface="Microsoft YaHei" panose="020B0503020204020204" pitchFamily="34" charset="-122"/>
                <a:ea typeface="Microsoft YaHei" panose="020B0503020204020204" pitchFamily="34" charset="-122"/>
              </a:rPr>
              <a:t>brain</a:t>
            </a:r>
            <a:r>
              <a:rPr lang="en-US" altLang="zh-CN"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heavier the brain, the richer the environment in which the animal was raised.</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younger the animal, the harder it is to develop new connections between nerve cells.</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the cage in which an animal is kept, the heavier the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brain will become.</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cerebellum, the larger will be the animal</a:t>
            </a:r>
            <a:r>
              <a:rPr lang="ar-SA" sz="1800" dirty="0">
                <a:latin typeface="Microsoft YaHei" panose="020B0503020204020204" pitchFamily="34" charset="-122"/>
                <a:ea typeface="Microsoft YaHei" panose="020B0503020204020204" pitchFamily="34" charset="-122"/>
              </a:rPr>
              <a:t>’</a:t>
            </a:r>
            <a:r>
              <a:rPr lang="it-IT" sz="1800" dirty="0" err="1">
                <a:latin typeface="Microsoft YaHei" panose="020B0503020204020204" pitchFamily="34" charset="-122"/>
                <a:ea typeface="Microsoft YaHei" panose="020B0503020204020204" pitchFamily="34" charset="-122"/>
              </a:rPr>
              <a:t>s</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nerve</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cells</a:t>
            </a:r>
            <a:r>
              <a:rPr lang="it-IT"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endParaRPr lang="en-CN"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206458836"/>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DECFDC0-1F65-5F4E-9171-8AAEBEB023BB}"/>
              </a:ext>
            </a:extLst>
          </p:cNvPr>
          <p:cNvSpPr>
            <a:spLocks noGrp="1"/>
          </p:cNvSpPr>
          <p:nvPr>
            <p:ph idx="1"/>
          </p:nvPr>
        </p:nvSpPr>
        <p:spPr>
          <a:xfrm>
            <a:off x="257174" y="248584"/>
            <a:ext cx="11677651" cy="6360831"/>
          </a:xfrm>
        </p:spPr>
        <p:txBody>
          <a:bodyPr>
            <a:noAutofit/>
          </a:bodyPr>
          <a:lstStyle/>
          <a:p>
            <a:pPr>
              <a:lnSpc>
                <a:spcPct val="120000"/>
              </a:lnSpc>
            </a:pPr>
            <a:r>
              <a:rPr lang="fr-FR" sz="1800" dirty="0" err="1">
                <a:latin typeface="Microsoft YaHei" panose="020B0503020204020204" pitchFamily="34" charset="-122"/>
                <a:ea typeface="Microsoft YaHei" panose="020B0503020204020204" pitchFamily="34" charset="-122"/>
              </a:rPr>
              <a:t>Paragraph</a:t>
            </a:r>
            <a:r>
              <a:rPr lang="zh-CN" altLang="en-US" sz="1800" dirty="0">
                <a:latin typeface="Microsoft YaHei" panose="020B0503020204020204" pitchFamily="34" charset="-122"/>
                <a:ea typeface="Microsoft YaHei" panose="020B0503020204020204" pitchFamily="34" charset="-122"/>
              </a:rPr>
              <a:t> </a:t>
            </a:r>
            <a:r>
              <a:rPr lang="fr-FR" sz="1800" dirty="0">
                <a:latin typeface="Microsoft YaHei" panose="020B0503020204020204" pitchFamily="34" charset="-122"/>
                <a:ea typeface="Microsoft YaHei" panose="020B0503020204020204" pitchFamily="34" charset="-122"/>
              </a:rPr>
              <a:t>4: </a:t>
            </a:r>
            <a:r>
              <a:rPr lang="en-US" sz="1800" dirty="0">
                <a:latin typeface="Microsoft YaHei" panose="020B0503020204020204" pitchFamily="34" charset="-122"/>
                <a:ea typeface="Microsoft YaHei" panose="020B0503020204020204" pitchFamily="34" charset="-122"/>
              </a:rPr>
              <a:t>The benefits of play must outweigh costs, or play would not have evolved, according to Darwin</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theory. Some of the potential benefits relate directly to the healthy development of the brain and nervous system. In one research study, two groups of young rats were raised under different conditions. One group developed in an</a:t>
            </a:r>
            <a:r>
              <a:rPr lang="zh-CN" altLang="en-US" sz="1800" dirty="0">
                <a:latin typeface="Microsoft YaHei" panose="020B0503020204020204" pitchFamily="34" charset="-122"/>
                <a:ea typeface="Microsoft YaHei" panose="020B0503020204020204" pitchFamily="34" charset="-122"/>
              </a:rPr>
              <a:t> </a:t>
            </a:r>
            <a:r>
              <a:rPr lang="en-US" altLang="zh-CN" sz="1800" dirty="0">
                <a:latin typeface="Microsoft YaHei" panose="020B0503020204020204" pitchFamily="34" charset="-122"/>
                <a:ea typeface="Microsoft YaHei" panose="020B0503020204020204" pitchFamily="34" charset="-122"/>
              </a:rPr>
              <a:t>“</a:t>
            </a:r>
            <a:r>
              <a:rPr lang="fr-FR" sz="1800" dirty="0" err="1">
                <a:latin typeface="Microsoft YaHei" panose="020B0503020204020204" pitchFamily="34" charset="-122"/>
                <a:ea typeface="Microsoft YaHei" panose="020B0503020204020204" pitchFamily="34" charset="-122"/>
              </a:rPr>
              <a:t>enriched</a:t>
            </a:r>
            <a:r>
              <a:rPr lang="en-CN" sz="1800" dirty="0">
                <a:latin typeface="Microsoft YaHei" panose="020B0503020204020204" pitchFamily="34" charset="-122"/>
                <a:ea typeface="Microsoft YaHei" panose="020B0503020204020204" pitchFamily="34" charset="-122"/>
              </a:rPr>
              <a:t>” </a:t>
            </a:r>
            <a:r>
              <a:rPr lang="en-US" sz="1800" dirty="0">
                <a:latin typeface="Microsoft YaHei" panose="020B0503020204020204" pitchFamily="34" charset="-122"/>
                <a:ea typeface="Microsoft YaHei" panose="020B0503020204020204" pitchFamily="34" charset="-122"/>
              </a:rPr>
              <a:t>environment, which allowed the rats to interact with other rats, play with toys, and receive maze training. </a:t>
            </a:r>
            <a:r>
              <a:rPr lang="en-US" sz="1800" dirty="0">
                <a:solidFill>
                  <a:srgbClr val="FF0000"/>
                </a:solidFill>
                <a:latin typeface="Microsoft YaHei" panose="020B0503020204020204" pitchFamily="34" charset="-122"/>
                <a:ea typeface="Microsoft YaHei" panose="020B0503020204020204" pitchFamily="34" charset="-122"/>
              </a:rPr>
              <a:t>The other group lived in an </a:t>
            </a:r>
            <a:r>
              <a:rPr lang="ar-SA" sz="1800" dirty="0">
                <a:solidFill>
                  <a:srgbClr val="FF0000"/>
                </a:solidFill>
                <a:latin typeface="Microsoft YaHei" panose="020B0503020204020204" pitchFamily="34" charset="-122"/>
                <a:ea typeface="Microsoft YaHei" panose="020B0503020204020204" pitchFamily="34" charset="-122"/>
              </a:rPr>
              <a:t>“</a:t>
            </a:r>
            <a:r>
              <a:rPr lang="en-US" sz="1800" dirty="0">
                <a:solidFill>
                  <a:srgbClr val="FF0000"/>
                </a:solidFill>
                <a:latin typeface="Microsoft YaHei" panose="020B0503020204020204" pitchFamily="34" charset="-122"/>
                <a:ea typeface="Microsoft YaHei" panose="020B0503020204020204" pitchFamily="34" charset="-122"/>
              </a:rPr>
              <a:t>impoverished</a:t>
            </a:r>
            <a:r>
              <a:rPr lang="en-CN" sz="1800" dirty="0">
                <a:solidFill>
                  <a:srgbClr val="FF0000"/>
                </a:solidFill>
                <a:latin typeface="Microsoft YaHei" panose="020B0503020204020204" pitchFamily="34" charset="-122"/>
                <a:ea typeface="Microsoft YaHei" panose="020B0503020204020204" pitchFamily="34" charset="-122"/>
              </a:rPr>
              <a:t>” </a:t>
            </a:r>
            <a:r>
              <a:rPr lang="en-US" sz="1800" dirty="0">
                <a:solidFill>
                  <a:srgbClr val="FF0000"/>
                </a:solidFill>
                <a:latin typeface="Microsoft YaHei" panose="020B0503020204020204" pitchFamily="34" charset="-122"/>
                <a:ea typeface="Microsoft YaHei" panose="020B0503020204020204" pitchFamily="34" charset="-122"/>
              </a:rPr>
              <a:t>environment in individual cages in a dimly lit room with little stimulation. At the end of the experiments, the results showed that the actual weight of the brains of the impoverished rats was less than that of those raised in the enriched environment (though they were fed the same diets). </a:t>
            </a:r>
            <a:r>
              <a:rPr lang="en-US" sz="1800" dirty="0">
                <a:latin typeface="Microsoft YaHei" panose="020B0503020204020204" pitchFamily="34" charset="-122"/>
                <a:ea typeface="Microsoft YaHei" panose="020B0503020204020204" pitchFamily="34" charset="-122"/>
              </a:rPr>
              <a:t>Other studies have shown that greater stimulation not only affects the size of the brain but also increase the number of connections between the nerve cells. Thus, active play may provide necessary stimulation to the growth of synaptic connections in the brain, especially the cerebellum, which is responsible for motor functioning and movements.</a:t>
            </a:r>
            <a:endParaRPr lang="en-CN" sz="1800" dirty="0">
              <a:latin typeface="Microsoft YaHei" panose="020B0503020204020204" pitchFamily="34" charset="-122"/>
              <a:ea typeface="Microsoft YaHei" panose="020B0503020204020204" pitchFamily="34" charset="-122"/>
            </a:endParaRPr>
          </a:p>
          <a:p>
            <a:pPr>
              <a:lnSpc>
                <a:spcPct val="120000"/>
              </a:lnSpc>
            </a:pPr>
            <a:r>
              <a:rPr lang="en-US" altLang="zh-CN" sz="1800" dirty="0">
                <a:latin typeface="Microsoft YaHei" panose="020B0503020204020204" pitchFamily="34" charset="-122"/>
                <a:ea typeface="Microsoft YaHei" panose="020B0503020204020204" pitchFamily="34" charset="-122"/>
              </a:rPr>
              <a:t>30-1-</a:t>
            </a:r>
            <a:r>
              <a:rPr lang="en-US" sz="1800" dirty="0">
                <a:latin typeface="Microsoft YaHei" panose="020B0503020204020204" pitchFamily="34" charset="-122"/>
                <a:ea typeface="Microsoft YaHei" panose="020B0503020204020204" pitchFamily="34" charset="-122"/>
              </a:rPr>
              <a:t>6. Paragraph 4 supports which of the following statements about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a:t>
            </a:r>
            <a:r>
              <a:rPr lang="en-US" sz="1800" dirty="0">
                <a:solidFill>
                  <a:srgbClr val="FF0000"/>
                </a:solidFill>
                <a:latin typeface="Microsoft YaHei" panose="020B0503020204020204" pitchFamily="34" charset="-122"/>
                <a:ea typeface="Microsoft YaHei" panose="020B0503020204020204" pitchFamily="34" charset="-122"/>
              </a:rPr>
              <a:t>brain</a:t>
            </a:r>
            <a:r>
              <a:rPr lang="en-US" altLang="zh-CN"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heavier the brain, the richer the environment in which the animal was raised.</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younger the animal, the harder it is to develop new connections between nerve cells.</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the cage in which an animal is kept, the heavier the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brain will become.</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cerebellum, the larger will be the animal</a:t>
            </a:r>
            <a:r>
              <a:rPr lang="ar-SA" sz="1800" dirty="0">
                <a:latin typeface="Microsoft YaHei" panose="020B0503020204020204" pitchFamily="34" charset="-122"/>
                <a:ea typeface="Microsoft YaHei" panose="020B0503020204020204" pitchFamily="34" charset="-122"/>
              </a:rPr>
              <a:t>’</a:t>
            </a:r>
            <a:r>
              <a:rPr lang="it-IT" sz="1800" dirty="0" err="1">
                <a:latin typeface="Microsoft YaHei" panose="020B0503020204020204" pitchFamily="34" charset="-122"/>
                <a:ea typeface="Microsoft YaHei" panose="020B0503020204020204" pitchFamily="34" charset="-122"/>
              </a:rPr>
              <a:t>s</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nerve</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cells</a:t>
            </a:r>
            <a:r>
              <a:rPr lang="it-IT"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endParaRPr lang="en-CN"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5361508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DECFDC0-1F65-5F4E-9171-8AAEBEB023BB}"/>
              </a:ext>
            </a:extLst>
          </p:cNvPr>
          <p:cNvSpPr>
            <a:spLocks noGrp="1"/>
          </p:cNvSpPr>
          <p:nvPr>
            <p:ph idx="1"/>
          </p:nvPr>
        </p:nvSpPr>
        <p:spPr>
          <a:xfrm>
            <a:off x="257174" y="248584"/>
            <a:ext cx="11677651" cy="6360831"/>
          </a:xfrm>
        </p:spPr>
        <p:txBody>
          <a:bodyPr>
            <a:noAutofit/>
          </a:bodyPr>
          <a:lstStyle/>
          <a:p>
            <a:pPr>
              <a:lnSpc>
                <a:spcPct val="120000"/>
              </a:lnSpc>
            </a:pPr>
            <a:r>
              <a:rPr lang="fr-FR" sz="1800" dirty="0" err="1">
                <a:latin typeface="Microsoft YaHei" panose="020B0503020204020204" pitchFamily="34" charset="-122"/>
                <a:ea typeface="Microsoft YaHei" panose="020B0503020204020204" pitchFamily="34" charset="-122"/>
              </a:rPr>
              <a:t>Paragraph</a:t>
            </a:r>
            <a:r>
              <a:rPr lang="zh-CN" altLang="en-US" sz="1800" dirty="0">
                <a:latin typeface="Microsoft YaHei" panose="020B0503020204020204" pitchFamily="34" charset="-122"/>
                <a:ea typeface="Microsoft YaHei" panose="020B0503020204020204" pitchFamily="34" charset="-122"/>
              </a:rPr>
              <a:t> </a:t>
            </a:r>
            <a:r>
              <a:rPr lang="fr-FR" sz="1800" dirty="0">
                <a:latin typeface="Microsoft YaHei" panose="020B0503020204020204" pitchFamily="34" charset="-122"/>
                <a:ea typeface="Microsoft YaHei" panose="020B0503020204020204" pitchFamily="34" charset="-122"/>
              </a:rPr>
              <a:t>4: </a:t>
            </a:r>
            <a:r>
              <a:rPr lang="en-US" sz="1800" dirty="0">
                <a:latin typeface="Microsoft YaHei" panose="020B0503020204020204" pitchFamily="34" charset="-122"/>
                <a:ea typeface="Microsoft YaHei" panose="020B0503020204020204" pitchFamily="34" charset="-122"/>
              </a:rPr>
              <a:t>The benefits of play must outweigh costs, or play would not have evolved, according to Darwin</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theory. Some of the potential benefits relate directly to the healthy development of the brain and nervous system. In one research study, two groups of young rats were raised under different conditions. One group developed in an</a:t>
            </a:r>
            <a:r>
              <a:rPr lang="zh-CN" altLang="en-US" sz="1800" dirty="0">
                <a:latin typeface="Microsoft YaHei" panose="020B0503020204020204" pitchFamily="34" charset="-122"/>
                <a:ea typeface="Microsoft YaHei" panose="020B0503020204020204" pitchFamily="34" charset="-122"/>
              </a:rPr>
              <a:t> </a:t>
            </a:r>
            <a:r>
              <a:rPr lang="en-US" altLang="zh-CN" sz="1800" dirty="0">
                <a:latin typeface="Microsoft YaHei" panose="020B0503020204020204" pitchFamily="34" charset="-122"/>
                <a:ea typeface="Microsoft YaHei" panose="020B0503020204020204" pitchFamily="34" charset="-122"/>
              </a:rPr>
              <a:t>“</a:t>
            </a:r>
            <a:r>
              <a:rPr lang="fr-FR" sz="1800" dirty="0" err="1">
                <a:latin typeface="Microsoft YaHei" panose="020B0503020204020204" pitchFamily="34" charset="-122"/>
                <a:ea typeface="Microsoft YaHei" panose="020B0503020204020204" pitchFamily="34" charset="-122"/>
              </a:rPr>
              <a:t>enriched</a:t>
            </a:r>
            <a:r>
              <a:rPr lang="en-CN" sz="1800" dirty="0">
                <a:latin typeface="Microsoft YaHei" panose="020B0503020204020204" pitchFamily="34" charset="-122"/>
                <a:ea typeface="Microsoft YaHei" panose="020B0503020204020204" pitchFamily="34" charset="-122"/>
              </a:rPr>
              <a:t>” </a:t>
            </a:r>
            <a:r>
              <a:rPr lang="en-US" sz="1800" dirty="0">
                <a:latin typeface="Microsoft YaHei" panose="020B0503020204020204" pitchFamily="34" charset="-122"/>
                <a:ea typeface="Microsoft YaHei" panose="020B0503020204020204" pitchFamily="34" charset="-122"/>
              </a:rPr>
              <a:t>environment, which allowed the rats to interact with other rats, play with toys, and receive maze training. The other group lived in an </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impoverished</a:t>
            </a:r>
            <a:r>
              <a:rPr lang="en-CN" sz="1800" dirty="0">
                <a:latin typeface="Microsoft YaHei" panose="020B0503020204020204" pitchFamily="34" charset="-122"/>
                <a:ea typeface="Microsoft YaHei" panose="020B0503020204020204" pitchFamily="34" charset="-122"/>
              </a:rPr>
              <a:t>” </a:t>
            </a:r>
            <a:r>
              <a:rPr lang="en-US" sz="1800" dirty="0">
                <a:latin typeface="Microsoft YaHei" panose="020B0503020204020204" pitchFamily="34" charset="-122"/>
                <a:ea typeface="Microsoft YaHei" panose="020B0503020204020204" pitchFamily="34" charset="-122"/>
              </a:rPr>
              <a:t>environment in individual cages in a dimly lit room with little stimulation. At the end of the experiments, the results showed that the actual weight of the brains of the impoverished rats was less than that of those raised in the enriched environment (though they were fed the same diets). Other studies have shown that greater stimulation not only affects the size of the brain but also increase the number of connections between the nerve cells. Thus, active play may provide necessary stimulation to the growth of synaptic connections in the brain, especially the cerebellum, which is responsible for motor functioning and movements.</a:t>
            </a:r>
            <a:endParaRPr lang="en-CN" sz="1800" dirty="0">
              <a:latin typeface="Microsoft YaHei" panose="020B0503020204020204" pitchFamily="34" charset="-122"/>
              <a:ea typeface="Microsoft YaHei" panose="020B0503020204020204" pitchFamily="34" charset="-122"/>
            </a:endParaRPr>
          </a:p>
          <a:p>
            <a:pPr>
              <a:lnSpc>
                <a:spcPct val="120000"/>
              </a:lnSpc>
            </a:pPr>
            <a:r>
              <a:rPr lang="en-US" altLang="zh-CN" sz="1800" dirty="0">
                <a:latin typeface="Microsoft YaHei" panose="020B0503020204020204" pitchFamily="34" charset="-122"/>
                <a:ea typeface="Microsoft YaHei" panose="020B0503020204020204" pitchFamily="34" charset="-122"/>
              </a:rPr>
              <a:t>30-1-</a:t>
            </a:r>
            <a:r>
              <a:rPr lang="en-US" sz="1800" dirty="0">
                <a:latin typeface="Microsoft YaHei" panose="020B0503020204020204" pitchFamily="34" charset="-122"/>
                <a:ea typeface="Microsoft YaHei" panose="020B0503020204020204" pitchFamily="34" charset="-122"/>
              </a:rPr>
              <a:t>6. Paragraph 4 supports which of the following statements about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a:t>
            </a:r>
            <a:r>
              <a:rPr lang="en-US" sz="1800" dirty="0">
                <a:solidFill>
                  <a:srgbClr val="FF0000"/>
                </a:solidFill>
                <a:latin typeface="Microsoft YaHei" panose="020B0503020204020204" pitchFamily="34" charset="-122"/>
                <a:ea typeface="Microsoft YaHei" panose="020B0503020204020204" pitchFamily="34" charset="-122"/>
              </a:rPr>
              <a:t>brain</a:t>
            </a:r>
            <a:r>
              <a:rPr lang="en-US" altLang="zh-CN"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solidFill>
                  <a:srgbClr val="FF0000"/>
                </a:solidFill>
                <a:latin typeface="Microsoft YaHei" panose="020B0503020204020204" pitchFamily="34" charset="-122"/>
                <a:ea typeface="Microsoft YaHei" panose="020B0503020204020204" pitchFamily="34" charset="-122"/>
              </a:rPr>
              <a:t>○</a:t>
            </a:r>
            <a:r>
              <a:rPr lang="en-US" sz="1800" dirty="0">
                <a:solidFill>
                  <a:srgbClr val="FF0000"/>
                </a:solidFill>
                <a:latin typeface="Microsoft YaHei" panose="020B0503020204020204" pitchFamily="34" charset="-122"/>
                <a:ea typeface="Microsoft YaHei" panose="020B0503020204020204" pitchFamily="34" charset="-122"/>
              </a:rPr>
              <a:t>The heavier the brain, the richer the environment in which the animal was raised.</a:t>
            </a:r>
            <a:endParaRPr lang="en-CN" sz="1800" dirty="0">
              <a:solidFill>
                <a:srgbClr val="FF0000"/>
              </a:solidFill>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younger the animal, the harder it is to develop new connections between nerve cells.</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the cage in which an animal is kept, the heavier the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brain will become.</a:t>
            </a:r>
            <a:endParaRPr lang="en-CN" sz="1800" dirty="0">
              <a:latin typeface="Microsoft YaHei" panose="020B0503020204020204" pitchFamily="34" charset="-122"/>
              <a:ea typeface="Microsoft YaHei" panose="020B0503020204020204" pitchFamily="34" charset="-122"/>
            </a:endParaRPr>
          </a:p>
          <a:p>
            <a:pPr>
              <a:lnSpc>
                <a:spcPct val="120000"/>
              </a:lnSpc>
            </a:pPr>
            <a:r>
              <a:rPr lang="en-CN"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The larger an animal</a:t>
            </a:r>
            <a:r>
              <a:rPr lang="ar-SA" sz="1800" dirty="0">
                <a:latin typeface="Microsoft YaHei" panose="020B0503020204020204" pitchFamily="34" charset="-122"/>
                <a:ea typeface="Microsoft YaHei" panose="020B0503020204020204" pitchFamily="34" charset="-122"/>
              </a:rPr>
              <a:t>’</a:t>
            </a:r>
            <a:r>
              <a:rPr lang="en-US" sz="1800" dirty="0">
                <a:latin typeface="Microsoft YaHei" panose="020B0503020204020204" pitchFamily="34" charset="-122"/>
                <a:ea typeface="Microsoft YaHei" panose="020B0503020204020204" pitchFamily="34" charset="-122"/>
              </a:rPr>
              <a:t>s cerebellum, the larger will be the animal</a:t>
            </a:r>
            <a:r>
              <a:rPr lang="ar-SA" sz="1800" dirty="0">
                <a:latin typeface="Microsoft YaHei" panose="020B0503020204020204" pitchFamily="34" charset="-122"/>
                <a:ea typeface="Microsoft YaHei" panose="020B0503020204020204" pitchFamily="34" charset="-122"/>
              </a:rPr>
              <a:t>’</a:t>
            </a:r>
            <a:r>
              <a:rPr lang="it-IT" sz="1800" dirty="0" err="1">
                <a:latin typeface="Microsoft YaHei" panose="020B0503020204020204" pitchFamily="34" charset="-122"/>
                <a:ea typeface="Microsoft YaHei" panose="020B0503020204020204" pitchFamily="34" charset="-122"/>
              </a:rPr>
              <a:t>s</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nerve</a:t>
            </a:r>
            <a:r>
              <a:rPr lang="it-IT" sz="1800" dirty="0">
                <a:latin typeface="Microsoft YaHei" panose="020B0503020204020204" pitchFamily="34" charset="-122"/>
                <a:ea typeface="Microsoft YaHei" panose="020B0503020204020204" pitchFamily="34" charset="-122"/>
              </a:rPr>
              <a:t> </a:t>
            </a:r>
            <a:r>
              <a:rPr lang="it-IT" sz="1800" dirty="0" err="1">
                <a:latin typeface="Microsoft YaHei" panose="020B0503020204020204" pitchFamily="34" charset="-122"/>
                <a:ea typeface="Microsoft YaHei" panose="020B0503020204020204" pitchFamily="34" charset="-122"/>
              </a:rPr>
              <a:t>cells</a:t>
            </a:r>
            <a:r>
              <a:rPr lang="it-IT" sz="1800" dirty="0">
                <a:latin typeface="Microsoft YaHei" panose="020B0503020204020204" pitchFamily="34" charset="-122"/>
                <a:ea typeface="Microsoft YaHei" panose="020B0503020204020204" pitchFamily="34" charset="-122"/>
              </a:rPr>
              <a:t>.</a:t>
            </a:r>
            <a:endParaRPr lang="en-CN" sz="1800" dirty="0">
              <a:latin typeface="Microsoft YaHei" panose="020B0503020204020204" pitchFamily="34" charset="-122"/>
              <a:ea typeface="Microsoft YaHei" panose="020B0503020204020204" pitchFamily="34" charset="-122"/>
            </a:endParaRPr>
          </a:p>
          <a:p>
            <a:pPr>
              <a:lnSpc>
                <a:spcPct val="120000"/>
              </a:lnSpc>
            </a:pPr>
            <a:endParaRPr lang="en-CN" sz="1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51871786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FCDFAA6-23D8-6746-A7DB-F6D6CCF7B676}"/>
              </a:ext>
            </a:extLst>
          </p:cNvPr>
          <p:cNvSpPr>
            <a:spLocks noGrp="1"/>
          </p:cNvSpPr>
          <p:nvPr>
            <p:ph idx="1"/>
          </p:nvPr>
        </p:nvSpPr>
        <p:spPr/>
        <p:txBody>
          <a:bodyPr>
            <a:normAutofit fontScale="92500" lnSpcReduction="20000"/>
          </a:bodyPr>
          <a:lstStyle/>
          <a:p>
            <a:pPr>
              <a:lnSpc>
                <a:spcPct val="120000"/>
              </a:lnSpc>
            </a:pPr>
            <a:r>
              <a:rPr lang="en-US" sz="2400" dirty="0"/>
              <a:t>Paragraph 3: Many other processes may alter the shell of a clam or snail and enhance its chances for preservation. Water containing dissolved silica, calcium carbonate, or iron may circulate through the enclosing sediment and be deposited in cavities such as marrow cavities and canals in bone once occupied by blood vessels and nerves. In such cases, the original composition of the bone or shell remains, but the fossil is made harder and more durable. This addition of a chemically precipitated substance into pore spaces is termed “permineralization”.</a:t>
            </a:r>
          </a:p>
          <a:p>
            <a:pPr>
              <a:lnSpc>
                <a:spcPct val="120000"/>
              </a:lnSpc>
            </a:pPr>
            <a:r>
              <a:rPr lang="en-US" sz="2400" dirty="0"/>
              <a:t>20-3-7.Which of the following best explains the process of permineralization mentioned in paragraph 3?</a:t>
            </a:r>
          </a:p>
          <a:p>
            <a:pPr marL="342900" indent="-342900">
              <a:lnSpc>
                <a:spcPct val="120000"/>
              </a:lnSpc>
              <a:buFont typeface="Courier New" panose="02070309020205020404" pitchFamily="49" charset="0"/>
              <a:buChar char="o"/>
            </a:pPr>
            <a:r>
              <a:rPr lang="en-US" sz="2400" dirty="0"/>
              <a:t>Water containing calcium carbonate circulates through a shell and deposits sediment.</a:t>
            </a:r>
          </a:p>
          <a:p>
            <a:pPr marL="342900" indent="-342900">
              <a:lnSpc>
                <a:spcPct val="120000"/>
              </a:lnSpc>
              <a:buFont typeface="Courier New" panose="02070309020205020404" pitchFamily="49" charset="0"/>
              <a:buChar char="o"/>
            </a:pPr>
            <a:r>
              <a:rPr lang="en-US" sz="2400" dirty="0"/>
              <a:t>Liquid containing chemicals hardens an already existing fossil structure.</a:t>
            </a:r>
          </a:p>
          <a:p>
            <a:pPr marL="342900" indent="-342900">
              <a:lnSpc>
                <a:spcPct val="120000"/>
              </a:lnSpc>
              <a:buFont typeface="Courier New" panose="02070309020205020404" pitchFamily="49" charset="0"/>
              <a:buChar char="o"/>
            </a:pPr>
            <a:r>
              <a:rPr lang="en-US" sz="2400" dirty="0"/>
              <a:t>Water passes through sediment surrounding a fossil and removes its chemical content.</a:t>
            </a:r>
          </a:p>
          <a:p>
            <a:pPr marL="342900" indent="-342900">
              <a:lnSpc>
                <a:spcPct val="120000"/>
              </a:lnSpc>
              <a:buFont typeface="Courier New" panose="02070309020205020404" pitchFamily="49" charset="0"/>
              <a:buChar char="o"/>
            </a:pPr>
            <a:r>
              <a:rPr lang="en-US" sz="2400" dirty="0"/>
              <a:t>A chemical substance enters a fossil and changes its shape.</a:t>
            </a:r>
          </a:p>
        </p:txBody>
      </p:sp>
    </p:spTree>
    <p:extLst>
      <p:ext uri="{BB962C8B-B14F-4D97-AF65-F5344CB8AC3E}">
        <p14:creationId xmlns:p14="http://schemas.microsoft.com/office/powerpoint/2010/main" val="1893257296"/>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FCDFAA6-23D8-6746-A7DB-F6D6CCF7B676}"/>
              </a:ext>
            </a:extLst>
          </p:cNvPr>
          <p:cNvSpPr>
            <a:spLocks noGrp="1"/>
          </p:cNvSpPr>
          <p:nvPr>
            <p:ph idx="1"/>
          </p:nvPr>
        </p:nvSpPr>
        <p:spPr/>
        <p:txBody>
          <a:bodyPr>
            <a:normAutofit fontScale="92500" lnSpcReduction="20000"/>
          </a:bodyPr>
          <a:lstStyle/>
          <a:p>
            <a:pPr>
              <a:lnSpc>
                <a:spcPct val="120000"/>
              </a:lnSpc>
            </a:pPr>
            <a:r>
              <a:rPr lang="en-US" sz="2400" dirty="0"/>
              <a:t>Paragraph 3: Many other processes may alter the shell of a clam or snail and enhance its chances for preservation. Water containing dissolved silica, calcium carbonate, or iron may circulate through the enclosing sediment and be deposited in cavities such as marrow cavities and canals in bone once occupied by blood vessels and nerves. In such cases, the original composition of the bone or shell remains, but the fossil is made harder and more durable. This addition of a chemically precipitated substance into pore spaces is termed “</a:t>
            </a:r>
            <a:r>
              <a:rPr lang="en-US" sz="2400" dirty="0">
                <a:solidFill>
                  <a:srgbClr val="FF0000"/>
                </a:solidFill>
              </a:rPr>
              <a:t>permineralization</a:t>
            </a:r>
            <a:r>
              <a:rPr lang="en-US" sz="2400" dirty="0"/>
              <a:t>”.</a:t>
            </a:r>
          </a:p>
          <a:p>
            <a:pPr>
              <a:lnSpc>
                <a:spcPct val="120000"/>
              </a:lnSpc>
            </a:pPr>
            <a:r>
              <a:rPr lang="en-US" sz="2400" dirty="0"/>
              <a:t>20-3-7.Which of the following best explains the process of </a:t>
            </a:r>
            <a:r>
              <a:rPr lang="en-US" sz="2400" dirty="0">
                <a:solidFill>
                  <a:srgbClr val="FF0000"/>
                </a:solidFill>
              </a:rPr>
              <a:t>permineralization</a:t>
            </a:r>
            <a:r>
              <a:rPr lang="en-US" sz="2400" dirty="0"/>
              <a:t> mentioned in paragraph 3?</a:t>
            </a:r>
          </a:p>
          <a:p>
            <a:pPr marL="342900" indent="-342900">
              <a:lnSpc>
                <a:spcPct val="120000"/>
              </a:lnSpc>
              <a:buFont typeface="Courier New" panose="02070309020205020404" pitchFamily="49" charset="0"/>
              <a:buChar char="o"/>
            </a:pPr>
            <a:r>
              <a:rPr lang="en-US" sz="2400" dirty="0"/>
              <a:t>Water containing calcium carbonate circulates through a shell and deposits sediment.</a:t>
            </a:r>
          </a:p>
          <a:p>
            <a:pPr marL="342900" indent="-342900">
              <a:lnSpc>
                <a:spcPct val="120000"/>
              </a:lnSpc>
              <a:buFont typeface="Courier New" panose="02070309020205020404" pitchFamily="49" charset="0"/>
              <a:buChar char="o"/>
            </a:pPr>
            <a:r>
              <a:rPr lang="en-US" sz="2400" dirty="0"/>
              <a:t>Liquid containing chemicals hardens an already existing fossil structure.</a:t>
            </a:r>
          </a:p>
          <a:p>
            <a:pPr marL="342900" indent="-342900">
              <a:lnSpc>
                <a:spcPct val="120000"/>
              </a:lnSpc>
              <a:buFont typeface="Courier New" panose="02070309020205020404" pitchFamily="49" charset="0"/>
              <a:buChar char="o"/>
            </a:pPr>
            <a:r>
              <a:rPr lang="en-US" sz="2400" dirty="0"/>
              <a:t>Water passes through sediment surrounding a fossil and removes its chemical content.</a:t>
            </a:r>
          </a:p>
          <a:p>
            <a:pPr marL="342900" indent="-342900">
              <a:lnSpc>
                <a:spcPct val="120000"/>
              </a:lnSpc>
              <a:buFont typeface="Courier New" panose="02070309020205020404" pitchFamily="49" charset="0"/>
              <a:buChar char="o"/>
            </a:pPr>
            <a:r>
              <a:rPr lang="en-US" sz="2400" dirty="0"/>
              <a:t>A chemical substance enters a fossil and changes its shape.</a:t>
            </a:r>
          </a:p>
        </p:txBody>
      </p:sp>
    </p:spTree>
    <p:extLst>
      <p:ext uri="{BB962C8B-B14F-4D97-AF65-F5344CB8AC3E}">
        <p14:creationId xmlns:p14="http://schemas.microsoft.com/office/powerpoint/2010/main" val="767797029"/>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FCDFAA6-23D8-6746-A7DB-F6D6CCF7B676}"/>
              </a:ext>
            </a:extLst>
          </p:cNvPr>
          <p:cNvSpPr>
            <a:spLocks noGrp="1"/>
          </p:cNvSpPr>
          <p:nvPr>
            <p:ph idx="1"/>
          </p:nvPr>
        </p:nvSpPr>
        <p:spPr/>
        <p:txBody>
          <a:bodyPr>
            <a:normAutofit fontScale="92500" lnSpcReduction="20000"/>
          </a:bodyPr>
          <a:lstStyle/>
          <a:p>
            <a:pPr>
              <a:lnSpc>
                <a:spcPct val="120000"/>
              </a:lnSpc>
            </a:pPr>
            <a:r>
              <a:rPr lang="en-US" sz="2400" dirty="0"/>
              <a:t>Paragraph 3: Many other processes may alter the shell of a clam or snail and enhance its chances for preservation. Water containing dissolved silica, calcium carbonate, or iron may circulate through the enclosing sediment and be deposited in cavities such as marrow cavities and canals in bone once occupied by blood vessels and nerves. In such cases, the original composition of the bone or shell remains, but the fossil is made harder and more durable. This addition of a chemically precipitated substance into pore spaces is termed “</a:t>
            </a:r>
            <a:r>
              <a:rPr lang="en-US" sz="2400" dirty="0">
                <a:solidFill>
                  <a:srgbClr val="FF0000"/>
                </a:solidFill>
              </a:rPr>
              <a:t>permineralization</a:t>
            </a:r>
            <a:r>
              <a:rPr lang="en-US" sz="2400" dirty="0"/>
              <a:t>”.</a:t>
            </a:r>
          </a:p>
          <a:p>
            <a:pPr>
              <a:lnSpc>
                <a:spcPct val="120000"/>
              </a:lnSpc>
            </a:pPr>
            <a:r>
              <a:rPr lang="en-US" sz="2400" dirty="0"/>
              <a:t>20-3-7.Which of the following best explains the </a:t>
            </a:r>
            <a:r>
              <a:rPr lang="en-US" sz="2400" dirty="0">
                <a:solidFill>
                  <a:srgbClr val="0070C0"/>
                </a:solidFill>
              </a:rPr>
              <a:t>process</a:t>
            </a:r>
            <a:r>
              <a:rPr lang="en-US" sz="2400" dirty="0"/>
              <a:t> of </a:t>
            </a:r>
            <a:r>
              <a:rPr lang="en-US" sz="2400" dirty="0">
                <a:solidFill>
                  <a:srgbClr val="FF0000"/>
                </a:solidFill>
              </a:rPr>
              <a:t>permineralization</a:t>
            </a:r>
            <a:r>
              <a:rPr lang="en-US" sz="2400" dirty="0"/>
              <a:t> mentioned in paragraph 3?</a:t>
            </a:r>
          </a:p>
          <a:p>
            <a:pPr marL="342900" indent="-342900">
              <a:lnSpc>
                <a:spcPct val="120000"/>
              </a:lnSpc>
              <a:buFont typeface="Courier New" panose="02070309020205020404" pitchFamily="49" charset="0"/>
              <a:buChar char="o"/>
            </a:pPr>
            <a:r>
              <a:rPr lang="en-US" sz="2400" dirty="0"/>
              <a:t>Water containing calcium carbonate circulates through a shell and deposits sediment.</a:t>
            </a:r>
          </a:p>
          <a:p>
            <a:pPr marL="342900" indent="-342900">
              <a:lnSpc>
                <a:spcPct val="120000"/>
              </a:lnSpc>
              <a:buFont typeface="Courier New" panose="02070309020205020404" pitchFamily="49" charset="0"/>
              <a:buChar char="o"/>
            </a:pPr>
            <a:r>
              <a:rPr lang="en-US" sz="2400" dirty="0"/>
              <a:t>Liquid containing chemicals hardens an already existing fossil structure.</a:t>
            </a:r>
          </a:p>
          <a:p>
            <a:pPr marL="342900" indent="-342900">
              <a:lnSpc>
                <a:spcPct val="120000"/>
              </a:lnSpc>
              <a:buFont typeface="Courier New" panose="02070309020205020404" pitchFamily="49" charset="0"/>
              <a:buChar char="o"/>
            </a:pPr>
            <a:r>
              <a:rPr lang="en-US" sz="2400" dirty="0"/>
              <a:t>Water passes through sediment surrounding a fossil and removes its chemical content.</a:t>
            </a:r>
          </a:p>
          <a:p>
            <a:pPr marL="342900" indent="-342900">
              <a:lnSpc>
                <a:spcPct val="120000"/>
              </a:lnSpc>
              <a:buFont typeface="Courier New" panose="02070309020205020404" pitchFamily="49" charset="0"/>
              <a:buChar char="o"/>
            </a:pPr>
            <a:r>
              <a:rPr lang="en-US" sz="2400" dirty="0"/>
              <a:t>A chemical substance enters a fossil and changes its shape.</a:t>
            </a:r>
          </a:p>
        </p:txBody>
      </p:sp>
    </p:spTree>
    <p:extLst>
      <p:ext uri="{BB962C8B-B14F-4D97-AF65-F5344CB8AC3E}">
        <p14:creationId xmlns:p14="http://schemas.microsoft.com/office/powerpoint/2010/main" val="15100876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85AF1AFA-E4DD-304C-B396-74D1602B7F0F}"/>
              </a:ext>
            </a:extLst>
          </p:cNvPr>
          <p:cNvGraphicFramePr>
            <a:graphicFrameLocks noGrp="1"/>
          </p:cNvGraphicFramePr>
          <p:nvPr>
            <p:ph idx="1"/>
          </p:nvPr>
        </p:nvGraphicFramePr>
        <p:xfrm>
          <a:off x="838200" y="1371600"/>
          <a:ext cx="10515600" cy="4870170"/>
        </p:xfrm>
        <a:graphic>
          <a:graphicData uri="http://schemas.openxmlformats.org/drawingml/2006/table">
            <a:tbl>
              <a:tblPr bandRow="1">
                <a:tableStyleId>{E8B1032C-EA38-4F05-BA0D-38AFFFC7BED3}</a:tableStyleId>
              </a:tblPr>
              <a:tblGrid>
                <a:gridCol w="2819400">
                  <a:extLst>
                    <a:ext uri="{9D8B030D-6E8A-4147-A177-3AD203B41FA5}">
                      <a16:colId xmlns:a16="http://schemas.microsoft.com/office/drawing/2014/main" val="3147763699"/>
                    </a:ext>
                  </a:extLst>
                </a:gridCol>
                <a:gridCol w="7696200">
                  <a:extLst>
                    <a:ext uri="{9D8B030D-6E8A-4147-A177-3AD203B41FA5}">
                      <a16:colId xmlns:a16="http://schemas.microsoft.com/office/drawing/2014/main" val="3855477088"/>
                    </a:ext>
                  </a:extLst>
                </a:gridCol>
              </a:tblGrid>
              <a:tr h="487017">
                <a:tc>
                  <a:txBody>
                    <a:bodyPr/>
                    <a:lstStyle/>
                    <a:p>
                      <a:pPr algn="ctr" fontAlgn="b"/>
                      <a:r>
                        <a:rPr lang="en-US" sz="2800" b="0" u="none" strike="noStrike" dirty="0">
                          <a:effectLst/>
                          <a:latin typeface="Microsoft YaHei UI" panose="020B0503020204020204" pitchFamily="34" charset="-122"/>
                          <a:ea typeface="Microsoft YaHei UI" panose="020B0503020204020204" pitchFamily="34" charset="-122"/>
                        </a:rPr>
                        <a:t>1</a:t>
                      </a:r>
                      <a:endParaRPr lang="en-US" sz="2800" b="0" i="0" u="none" strike="noStrike" dirty="0">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词汇题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3251205465"/>
                  </a:ext>
                </a:extLst>
              </a:tr>
              <a:tr h="487017">
                <a:tc>
                  <a:txBody>
                    <a:bodyPr/>
                    <a:lstStyle/>
                    <a:p>
                      <a:pPr algn="ctr" fontAlgn="b"/>
                      <a:r>
                        <a:rPr lang="en-US" sz="2800" b="0" u="none" strike="noStrike" dirty="0">
                          <a:effectLst/>
                          <a:latin typeface="Microsoft YaHei UI" panose="020B0503020204020204" pitchFamily="34" charset="-122"/>
                          <a:ea typeface="Microsoft YaHei UI" panose="020B0503020204020204" pitchFamily="34" charset="-122"/>
                        </a:rPr>
                        <a:t>2</a:t>
                      </a:r>
                      <a:endParaRPr lang="en-US" sz="2800" b="0" i="0" u="none" strike="noStrike" dirty="0">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指代题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669423995"/>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3</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事实信息题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1755642207"/>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4</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句子简化题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3612590387"/>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5</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否定事实信息题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3350136751"/>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6</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推断题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504910583"/>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7</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插入句子题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626532237"/>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8</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修辞目的题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206598543"/>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9</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总结题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403436074"/>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10</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表格题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1597957856"/>
                  </a:ext>
                </a:extLst>
              </a:tr>
            </a:tbl>
          </a:graphicData>
        </a:graphic>
      </p:graphicFrame>
      <p:sp>
        <p:nvSpPr>
          <p:cNvPr id="5" name="Title 4">
            <a:extLst>
              <a:ext uri="{FF2B5EF4-FFF2-40B4-BE49-F238E27FC236}">
                <a16:creationId xmlns:a16="http://schemas.microsoft.com/office/drawing/2014/main" id="{B9E38A08-0269-4E4F-941D-6FB839E429E6}"/>
              </a:ext>
            </a:extLst>
          </p:cNvPr>
          <p:cNvSpPr>
            <a:spLocks noGrp="1"/>
          </p:cNvSpPr>
          <p:nvPr>
            <p:ph type="title"/>
          </p:nvPr>
        </p:nvSpPr>
        <p:spPr/>
        <p:txBody>
          <a:bodyPr/>
          <a:lstStyle/>
          <a:p>
            <a:r>
              <a:rPr lang="ja-JP" altLang="en-US"/>
              <a:t>托福阅读题型</a:t>
            </a:r>
            <a:endParaRPr lang="en-US" dirty="0"/>
          </a:p>
        </p:txBody>
      </p:sp>
    </p:spTree>
    <p:extLst>
      <p:ext uri="{BB962C8B-B14F-4D97-AF65-F5344CB8AC3E}">
        <p14:creationId xmlns:p14="http://schemas.microsoft.com/office/powerpoint/2010/main" val="247756864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FCDFAA6-23D8-6746-A7DB-F6D6CCF7B676}"/>
              </a:ext>
            </a:extLst>
          </p:cNvPr>
          <p:cNvSpPr>
            <a:spLocks noGrp="1"/>
          </p:cNvSpPr>
          <p:nvPr>
            <p:ph idx="1"/>
          </p:nvPr>
        </p:nvSpPr>
        <p:spPr/>
        <p:txBody>
          <a:bodyPr>
            <a:normAutofit fontScale="92500" lnSpcReduction="20000"/>
          </a:bodyPr>
          <a:lstStyle/>
          <a:p>
            <a:pPr>
              <a:lnSpc>
                <a:spcPct val="120000"/>
              </a:lnSpc>
            </a:pPr>
            <a:r>
              <a:rPr lang="en-US" sz="2400" dirty="0"/>
              <a:t>Paragraph 3: Many other processes may alter the shell of a clam or snail and enhance its chances for preservation. </a:t>
            </a:r>
            <a:r>
              <a:rPr lang="en-US" sz="2400" dirty="0">
                <a:solidFill>
                  <a:srgbClr val="FF0000"/>
                </a:solidFill>
              </a:rPr>
              <a:t>Water</a:t>
            </a:r>
            <a:r>
              <a:rPr lang="en-US" sz="2400" dirty="0"/>
              <a:t> containing dissolved silica, calcium carbonate, or iron may circulate through the enclosing sediment and be deposited in cavities such as marrow cavities and canals in bone once occupied by blood vessels and nerves. In </a:t>
            </a:r>
            <a:r>
              <a:rPr lang="en-US" sz="2400" dirty="0">
                <a:solidFill>
                  <a:srgbClr val="FF0000"/>
                </a:solidFill>
              </a:rPr>
              <a:t>such</a:t>
            </a:r>
            <a:r>
              <a:rPr lang="en-US" sz="2400" dirty="0"/>
              <a:t> cases, the original composition of the bone or shell remains, but the fossil is made harder and more durable. </a:t>
            </a:r>
            <a:r>
              <a:rPr lang="en-US" sz="2400" dirty="0">
                <a:solidFill>
                  <a:srgbClr val="FF0000"/>
                </a:solidFill>
              </a:rPr>
              <a:t>This</a:t>
            </a:r>
            <a:r>
              <a:rPr lang="en-US" sz="2400" dirty="0"/>
              <a:t> addition of a chemically precipitated substance into pore spaces is termed “</a:t>
            </a:r>
            <a:r>
              <a:rPr lang="en-US" sz="2400" dirty="0">
                <a:solidFill>
                  <a:srgbClr val="FF0000"/>
                </a:solidFill>
              </a:rPr>
              <a:t>permineralization</a:t>
            </a:r>
            <a:r>
              <a:rPr lang="en-US" sz="2400" dirty="0"/>
              <a:t>”.</a:t>
            </a:r>
          </a:p>
          <a:p>
            <a:pPr>
              <a:lnSpc>
                <a:spcPct val="120000"/>
              </a:lnSpc>
            </a:pPr>
            <a:r>
              <a:rPr lang="en-US" sz="2400" dirty="0"/>
              <a:t>20-3-7.Which of the following best explains the </a:t>
            </a:r>
            <a:r>
              <a:rPr lang="en-US" sz="2400" dirty="0">
                <a:solidFill>
                  <a:srgbClr val="0070C0"/>
                </a:solidFill>
              </a:rPr>
              <a:t>process</a:t>
            </a:r>
            <a:r>
              <a:rPr lang="en-US" sz="2400" dirty="0"/>
              <a:t> of </a:t>
            </a:r>
            <a:r>
              <a:rPr lang="en-US" sz="2400" dirty="0">
                <a:solidFill>
                  <a:srgbClr val="FF0000"/>
                </a:solidFill>
              </a:rPr>
              <a:t>permineralization</a:t>
            </a:r>
            <a:r>
              <a:rPr lang="en-US" sz="2400" dirty="0"/>
              <a:t> mentioned in paragraph 3?</a:t>
            </a:r>
          </a:p>
          <a:p>
            <a:pPr marL="342900" indent="-342900">
              <a:lnSpc>
                <a:spcPct val="120000"/>
              </a:lnSpc>
              <a:buFont typeface="Courier New" panose="02070309020205020404" pitchFamily="49" charset="0"/>
              <a:buChar char="o"/>
            </a:pPr>
            <a:r>
              <a:rPr lang="en-US" sz="2400" dirty="0"/>
              <a:t>Water containing calcium carbonate circulates through a shell and deposits sediment.</a:t>
            </a:r>
          </a:p>
          <a:p>
            <a:pPr marL="342900" indent="-342900">
              <a:lnSpc>
                <a:spcPct val="120000"/>
              </a:lnSpc>
              <a:buFont typeface="Courier New" panose="02070309020205020404" pitchFamily="49" charset="0"/>
              <a:buChar char="o"/>
            </a:pPr>
            <a:r>
              <a:rPr lang="en-US" sz="2400" dirty="0"/>
              <a:t>Liquid containing chemicals hardens an already existing fossil structure.</a:t>
            </a:r>
          </a:p>
          <a:p>
            <a:pPr marL="342900" indent="-342900">
              <a:lnSpc>
                <a:spcPct val="120000"/>
              </a:lnSpc>
              <a:buFont typeface="Courier New" panose="02070309020205020404" pitchFamily="49" charset="0"/>
              <a:buChar char="o"/>
            </a:pPr>
            <a:r>
              <a:rPr lang="en-US" sz="2400" dirty="0"/>
              <a:t>Water passes through sediment surrounding a fossil and removes its chemical content.</a:t>
            </a:r>
          </a:p>
          <a:p>
            <a:pPr marL="342900" indent="-342900">
              <a:lnSpc>
                <a:spcPct val="120000"/>
              </a:lnSpc>
              <a:buFont typeface="Courier New" panose="02070309020205020404" pitchFamily="49" charset="0"/>
              <a:buChar char="o"/>
            </a:pPr>
            <a:r>
              <a:rPr lang="en-US" sz="2400" dirty="0"/>
              <a:t>A chemical substance enters a fossil and changes its shape.</a:t>
            </a:r>
          </a:p>
        </p:txBody>
      </p:sp>
    </p:spTree>
    <p:extLst>
      <p:ext uri="{BB962C8B-B14F-4D97-AF65-F5344CB8AC3E}">
        <p14:creationId xmlns:p14="http://schemas.microsoft.com/office/powerpoint/2010/main" val="2947009404"/>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FCDFAA6-23D8-6746-A7DB-F6D6CCF7B676}"/>
              </a:ext>
            </a:extLst>
          </p:cNvPr>
          <p:cNvSpPr>
            <a:spLocks noGrp="1"/>
          </p:cNvSpPr>
          <p:nvPr>
            <p:ph idx="1"/>
          </p:nvPr>
        </p:nvSpPr>
        <p:spPr/>
        <p:txBody>
          <a:bodyPr>
            <a:normAutofit fontScale="92500" lnSpcReduction="20000"/>
          </a:bodyPr>
          <a:lstStyle/>
          <a:p>
            <a:pPr>
              <a:lnSpc>
                <a:spcPct val="120000"/>
              </a:lnSpc>
            </a:pPr>
            <a:r>
              <a:rPr lang="en-US" sz="2400" dirty="0"/>
              <a:t>Paragraph 3: Many other processes may alter the shell of a clam or snail and enhance its chances for preservation. </a:t>
            </a:r>
            <a:r>
              <a:rPr lang="en-US" sz="2400" dirty="0">
                <a:solidFill>
                  <a:srgbClr val="FF0000"/>
                </a:solidFill>
              </a:rPr>
              <a:t>Water</a:t>
            </a:r>
            <a:r>
              <a:rPr lang="en-US" sz="2400" dirty="0"/>
              <a:t> containing dissolved silica, calcium carbonate, or iron may circulate through the enclosing sediment and be deposited in cavities such as marrow cavities and canals in bone once occupied by blood vessels and nerves. In </a:t>
            </a:r>
            <a:r>
              <a:rPr lang="en-US" sz="2400" dirty="0">
                <a:solidFill>
                  <a:srgbClr val="FF0000"/>
                </a:solidFill>
              </a:rPr>
              <a:t>such</a:t>
            </a:r>
            <a:r>
              <a:rPr lang="en-US" sz="2400" dirty="0"/>
              <a:t> cases, the original composition of the bone or shell remains, but the fossil is made harder and more durable. </a:t>
            </a:r>
            <a:r>
              <a:rPr lang="en-US" sz="2400" dirty="0">
                <a:solidFill>
                  <a:srgbClr val="FF0000"/>
                </a:solidFill>
              </a:rPr>
              <a:t>This</a:t>
            </a:r>
            <a:r>
              <a:rPr lang="en-US" sz="2400" dirty="0"/>
              <a:t> addition of a chemically precipitated substance into pore spaces is termed “</a:t>
            </a:r>
            <a:r>
              <a:rPr lang="en-US" sz="2400" dirty="0">
                <a:solidFill>
                  <a:srgbClr val="FF0000"/>
                </a:solidFill>
              </a:rPr>
              <a:t>permineralization</a:t>
            </a:r>
            <a:r>
              <a:rPr lang="en-US" sz="2400" dirty="0"/>
              <a:t>”.</a:t>
            </a:r>
          </a:p>
          <a:p>
            <a:pPr>
              <a:lnSpc>
                <a:spcPct val="120000"/>
              </a:lnSpc>
            </a:pPr>
            <a:r>
              <a:rPr lang="en-US" sz="2400" dirty="0"/>
              <a:t>20-3-7.Which of the following best explains the </a:t>
            </a:r>
            <a:r>
              <a:rPr lang="en-US" sz="2400" dirty="0">
                <a:solidFill>
                  <a:srgbClr val="0070C0"/>
                </a:solidFill>
              </a:rPr>
              <a:t>process</a:t>
            </a:r>
            <a:r>
              <a:rPr lang="en-US" sz="2400" dirty="0"/>
              <a:t> of </a:t>
            </a:r>
            <a:r>
              <a:rPr lang="en-US" sz="2400" dirty="0">
                <a:solidFill>
                  <a:srgbClr val="FF0000"/>
                </a:solidFill>
              </a:rPr>
              <a:t>permineralization</a:t>
            </a:r>
            <a:r>
              <a:rPr lang="en-US" sz="2400" dirty="0"/>
              <a:t> mentioned in paragraph 3?</a:t>
            </a:r>
          </a:p>
          <a:p>
            <a:pPr marL="342900" indent="-342900">
              <a:lnSpc>
                <a:spcPct val="120000"/>
              </a:lnSpc>
              <a:buFont typeface="Courier New" panose="02070309020205020404" pitchFamily="49" charset="0"/>
              <a:buChar char="o"/>
            </a:pPr>
            <a:r>
              <a:rPr lang="en-US" sz="2400" dirty="0"/>
              <a:t>Water containing calcium carbonate circulates through a shell and deposits sediment.</a:t>
            </a:r>
          </a:p>
          <a:p>
            <a:pPr marL="342900" indent="-342900">
              <a:lnSpc>
                <a:spcPct val="120000"/>
              </a:lnSpc>
              <a:buFont typeface="Courier New" panose="02070309020205020404" pitchFamily="49" charset="0"/>
              <a:buChar char="o"/>
            </a:pPr>
            <a:r>
              <a:rPr lang="en-US" sz="2400" dirty="0">
                <a:solidFill>
                  <a:srgbClr val="FF0000"/>
                </a:solidFill>
              </a:rPr>
              <a:t>Liquid containing chemicals hardens an already existing fossil structure.</a:t>
            </a:r>
          </a:p>
          <a:p>
            <a:pPr marL="342900" indent="-342900">
              <a:lnSpc>
                <a:spcPct val="120000"/>
              </a:lnSpc>
              <a:buFont typeface="Courier New" panose="02070309020205020404" pitchFamily="49" charset="0"/>
              <a:buChar char="o"/>
            </a:pPr>
            <a:r>
              <a:rPr lang="en-US" sz="2400" dirty="0"/>
              <a:t>Water passes through sediment surrounding a fossil and removes its chemical content.</a:t>
            </a:r>
          </a:p>
          <a:p>
            <a:pPr marL="342900" indent="-342900">
              <a:lnSpc>
                <a:spcPct val="120000"/>
              </a:lnSpc>
              <a:buFont typeface="Courier New" panose="02070309020205020404" pitchFamily="49" charset="0"/>
              <a:buChar char="o"/>
            </a:pPr>
            <a:r>
              <a:rPr lang="en-US" sz="2400" dirty="0"/>
              <a:t>A chemical substance enters a fossil and changes its shape.</a:t>
            </a:r>
          </a:p>
        </p:txBody>
      </p:sp>
    </p:spTree>
    <p:extLst>
      <p:ext uri="{BB962C8B-B14F-4D97-AF65-F5344CB8AC3E}">
        <p14:creationId xmlns:p14="http://schemas.microsoft.com/office/powerpoint/2010/main" val="61720542"/>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90F16D2-6043-D740-991A-6043FD70FD0B}"/>
              </a:ext>
            </a:extLst>
          </p:cNvPr>
          <p:cNvSpPr>
            <a:spLocks noGrp="1"/>
          </p:cNvSpPr>
          <p:nvPr>
            <p:ph idx="1"/>
          </p:nvPr>
        </p:nvSpPr>
        <p:spPr/>
        <p:txBody>
          <a:bodyPr/>
          <a:lstStyle/>
          <a:p>
            <a:r>
              <a:rPr lang="ja-JP" altLang="en-US"/>
              <a:t>定位是多段</a:t>
            </a:r>
          </a:p>
          <a:p>
            <a:r>
              <a:rPr lang="ja-JP" altLang="en-US"/>
              <a:t>选项是问题</a:t>
            </a:r>
            <a:endParaRPr lang="en-US" dirty="0"/>
          </a:p>
        </p:txBody>
      </p:sp>
      <p:sp>
        <p:nvSpPr>
          <p:cNvPr id="3" name="Title 2">
            <a:extLst>
              <a:ext uri="{FF2B5EF4-FFF2-40B4-BE49-F238E27FC236}">
                <a16:creationId xmlns:a16="http://schemas.microsoft.com/office/drawing/2014/main" id="{42D1ED98-4E7F-3141-8986-470B9058399B}"/>
              </a:ext>
            </a:extLst>
          </p:cNvPr>
          <p:cNvSpPr>
            <a:spLocks noGrp="1"/>
          </p:cNvSpPr>
          <p:nvPr>
            <p:ph type="title"/>
          </p:nvPr>
        </p:nvSpPr>
        <p:spPr/>
        <p:txBody>
          <a:bodyPr/>
          <a:lstStyle/>
          <a:p>
            <a:r>
              <a:rPr lang="en-US" altLang="zh-CN" dirty="0"/>
              <a:t>3.</a:t>
            </a:r>
            <a:r>
              <a:rPr lang="ja-JP" altLang="en-US"/>
              <a:t>特殊情况</a:t>
            </a:r>
            <a:endParaRPr lang="en-US" dirty="0"/>
          </a:p>
        </p:txBody>
      </p:sp>
    </p:spTree>
    <p:extLst>
      <p:ext uri="{BB962C8B-B14F-4D97-AF65-F5344CB8AC3E}">
        <p14:creationId xmlns:p14="http://schemas.microsoft.com/office/powerpoint/2010/main" val="902885856"/>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17E8F02-A542-2C44-B0E0-E22727EA1658}"/>
              </a:ext>
            </a:extLst>
          </p:cNvPr>
          <p:cNvSpPr>
            <a:spLocks noGrp="1"/>
          </p:cNvSpPr>
          <p:nvPr>
            <p:ph idx="1"/>
          </p:nvPr>
        </p:nvSpPr>
        <p:spPr/>
        <p:txBody>
          <a:bodyPr>
            <a:normAutofit fontScale="70000" lnSpcReduction="20000"/>
          </a:bodyPr>
          <a:lstStyle/>
          <a:p>
            <a:pPr>
              <a:lnSpc>
                <a:spcPct val="120000"/>
              </a:lnSpc>
            </a:pPr>
            <a:r>
              <a:rPr lang="en-US" dirty="0"/>
              <a:t>Paragraph 1: A heated debate has enlivened recent studies of evolution. Darwin’s original thesis, and the viewpoint supported by evolutionary gradualists, is that species change continuously but slowly and in small increments. Such changes are all but invisible over the short time scale of modern observations, and, it is argued, they are usually obscured by innumerable gaps in the imperfect fossil record. Gradualism, with its stress on the slow pace of change, is a comforting position, repeated over and over again in generations of textbooks. By the early twentieth century, the question about the rate of evolution had been answered in favor of gradualism to most biologists’ satisfaction.</a:t>
            </a:r>
          </a:p>
          <a:p>
            <a:pPr>
              <a:lnSpc>
                <a:spcPct val="120000"/>
              </a:lnSpc>
            </a:pPr>
            <a:r>
              <a:rPr lang="en-US" dirty="0"/>
              <a:t>Paragraph 2: Sometimes a closed question must be reopened as new evidence or new arguments based on old evidence come to light. In 1972 paleontologist Stephen Jay Gould and Niles Eldredge challenged conventional wisdom with an opposing viewpoint, the punctuated equilibrium hypothesis, which posits that species give rise to new species in relatively sudden bursts, without a lengthy transition period. These episodes of rapid evolution are separated by relatively long static spans during which a species may hardly change at all.</a:t>
            </a:r>
          </a:p>
          <a:p>
            <a:pPr>
              <a:lnSpc>
                <a:spcPct val="120000"/>
              </a:lnSpc>
            </a:pPr>
            <a:r>
              <a:rPr lang="en-US" dirty="0"/>
              <a:t>30-2-4. According to paragraph 1 and paragraph 2, the punctuated equilibrium hypothesis and the gradualism hypothesis differed about</a:t>
            </a:r>
          </a:p>
        </p:txBody>
      </p:sp>
    </p:spTree>
    <p:extLst>
      <p:ext uri="{BB962C8B-B14F-4D97-AF65-F5344CB8AC3E}">
        <p14:creationId xmlns:p14="http://schemas.microsoft.com/office/powerpoint/2010/main" val="2605027601"/>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17E8F02-A542-2C44-B0E0-E22727EA1658}"/>
              </a:ext>
            </a:extLst>
          </p:cNvPr>
          <p:cNvSpPr>
            <a:spLocks noGrp="1"/>
          </p:cNvSpPr>
          <p:nvPr>
            <p:ph idx="1"/>
          </p:nvPr>
        </p:nvSpPr>
        <p:spPr/>
        <p:txBody>
          <a:bodyPr>
            <a:normAutofit fontScale="70000" lnSpcReduction="20000"/>
          </a:bodyPr>
          <a:lstStyle/>
          <a:p>
            <a:pPr>
              <a:lnSpc>
                <a:spcPct val="120000"/>
              </a:lnSpc>
            </a:pPr>
            <a:r>
              <a:rPr lang="en-US" dirty="0"/>
              <a:t>Paragraph 1: A heated debate has enlivened recent studies of evolution. Darwin’s original thesis, and the viewpoint supported by evolutionary gradualists, is that species change continuously but slowly and in small increments. Such changes are all but invisible over the short time scale of modern observations, and, it is argued, they are usually obscured by innumerable gaps in the imperfect fossil record. Gradualism, with its stress on the slow pace of change, is a comforting position, repeated over and over again in generations of textbooks. By the early twentieth century, the question about the rate of evolution had been answered in favor of gradualism to most biologists’ satisfaction.</a:t>
            </a:r>
          </a:p>
          <a:p>
            <a:pPr>
              <a:lnSpc>
                <a:spcPct val="120000"/>
              </a:lnSpc>
            </a:pPr>
            <a:r>
              <a:rPr lang="en-US" dirty="0"/>
              <a:t>Paragraph 2: Sometimes a closed question must be reopened as new evidence or new arguments based on old evidence come to light. In 1972 paleontologist Stephen Jay Gould and Niles Eldredge challenged conventional wisdom with an opposing viewpoint, the punctuated equilibrium hypothesis, which posits that species give rise to new species in relatively sudden bursts, without a lengthy transition period. These episodes of rapid evolution are separated by relatively long static spans during which a species may hardly change at all.</a:t>
            </a:r>
          </a:p>
          <a:p>
            <a:pPr>
              <a:lnSpc>
                <a:spcPct val="120000"/>
              </a:lnSpc>
            </a:pPr>
            <a:r>
              <a:rPr lang="en-US" dirty="0"/>
              <a:t>30-2-4. According to paragraph 1 and paragraph 2, the </a:t>
            </a:r>
            <a:r>
              <a:rPr lang="en-US" dirty="0">
                <a:solidFill>
                  <a:srgbClr val="FF0000"/>
                </a:solidFill>
              </a:rPr>
              <a:t>punctuated equilibrium hypothesis </a:t>
            </a:r>
            <a:r>
              <a:rPr lang="en-US" dirty="0"/>
              <a:t>and </a:t>
            </a:r>
            <a:r>
              <a:rPr lang="en-US" dirty="0">
                <a:solidFill>
                  <a:srgbClr val="FF0000"/>
                </a:solidFill>
              </a:rPr>
              <a:t>the gradualism hypothesis </a:t>
            </a:r>
            <a:r>
              <a:rPr lang="en-US" dirty="0"/>
              <a:t>differed about</a:t>
            </a:r>
          </a:p>
        </p:txBody>
      </p:sp>
    </p:spTree>
    <p:extLst>
      <p:ext uri="{BB962C8B-B14F-4D97-AF65-F5344CB8AC3E}">
        <p14:creationId xmlns:p14="http://schemas.microsoft.com/office/powerpoint/2010/main" val="121915808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12156C-249A-6245-B893-98E38D0D5B1F}"/>
              </a:ext>
            </a:extLst>
          </p:cNvPr>
          <p:cNvSpPr>
            <a:spLocks noGrp="1"/>
          </p:cNvSpPr>
          <p:nvPr>
            <p:ph idx="1"/>
          </p:nvPr>
        </p:nvSpPr>
        <p:spPr/>
        <p:txBody>
          <a:bodyPr/>
          <a:lstStyle/>
          <a:p>
            <a:r>
              <a:rPr lang="en-US" dirty="0"/>
              <a:t>Paragraph 1: A heated debate has enlivened recent studies of evolution. Darwin’s original thesis, and the viewpoint supported by evolutionary gradualists, is that species change continuously but slowly and in small increments. Such changes are all but invisible over the short time scale of modern observations, and, it is argued, they are usually obscured by innumerable gaps in the imperfect fossil record. Gradualism, with its stress on the slow pace of change, is a comforting position, repeated over and over again in generations of textbooks. By the early twentieth century, the question about the rate of evolution had been answered in favor of gradualism to most biologists’ satisfaction.</a:t>
            </a:r>
          </a:p>
          <a:p>
            <a:endParaRPr lang="en-US" dirty="0"/>
          </a:p>
          <a:p>
            <a:endParaRPr lang="en-US" dirty="0"/>
          </a:p>
        </p:txBody>
      </p:sp>
    </p:spTree>
    <p:extLst>
      <p:ext uri="{BB962C8B-B14F-4D97-AF65-F5344CB8AC3E}">
        <p14:creationId xmlns:p14="http://schemas.microsoft.com/office/powerpoint/2010/main" val="109661846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1C1E2D-A309-AB43-8C65-02A1D21983D5}"/>
              </a:ext>
            </a:extLst>
          </p:cNvPr>
          <p:cNvSpPr>
            <a:spLocks noGrp="1"/>
          </p:cNvSpPr>
          <p:nvPr>
            <p:ph idx="1"/>
          </p:nvPr>
        </p:nvSpPr>
        <p:spPr/>
        <p:txBody>
          <a:bodyPr/>
          <a:lstStyle/>
          <a:p>
            <a:r>
              <a:rPr lang="en-US" dirty="0"/>
              <a:t>Paragraph 2: Sometimes a closed question must be reopened as new evidence or new arguments based on old evidence come to light. In 1972 paleontologist Stephen Jay Gould and Niles Eldredge challenged conventional wisdom with an opposing viewpoint, the punctuated equilibrium hypothesis, which posits that species give rise to new species in relatively sudden bursts, without a lengthy transition period. These episodes of rapid evolution are separated by relatively long static spans during which a species may hardly change at all.</a:t>
            </a:r>
          </a:p>
          <a:p>
            <a:endParaRPr lang="en-US" dirty="0"/>
          </a:p>
          <a:p>
            <a:endParaRPr lang="en-US" dirty="0"/>
          </a:p>
        </p:txBody>
      </p:sp>
    </p:spTree>
    <p:extLst>
      <p:ext uri="{BB962C8B-B14F-4D97-AF65-F5344CB8AC3E}">
        <p14:creationId xmlns:p14="http://schemas.microsoft.com/office/powerpoint/2010/main" val="1467036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23E91E-EF21-0443-BCCE-35DA86932F2A}"/>
              </a:ext>
            </a:extLst>
          </p:cNvPr>
          <p:cNvSpPr>
            <a:spLocks noGrp="1"/>
          </p:cNvSpPr>
          <p:nvPr>
            <p:ph idx="1"/>
          </p:nvPr>
        </p:nvSpPr>
        <p:spPr/>
        <p:txBody>
          <a:bodyPr>
            <a:normAutofit fontScale="77500" lnSpcReduction="20000"/>
          </a:bodyPr>
          <a:lstStyle/>
          <a:p>
            <a:pPr>
              <a:lnSpc>
                <a:spcPct val="120000"/>
              </a:lnSpc>
            </a:pPr>
            <a:r>
              <a:rPr lang="en-US" altLang="zh-CN" dirty="0"/>
              <a:t>1:</a:t>
            </a:r>
            <a:r>
              <a:rPr lang="zh-CN" altLang="en-US" dirty="0"/>
              <a:t> </a:t>
            </a:r>
            <a:r>
              <a:rPr lang="en-US" dirty="0"/>
              <a:t>Darwin’s original thesis, and the viewpoint supported by </a:t>
            </a:r>
            <a:r>
              <a:rPr lang="en-US" dirty="0">
                <a:solidFill>
                  <a:srgbClr val="FF0000"/>
                </a:solidFill>
              </a:rPr>
              <a:t>evolutionary gradualists, </a:t>
            </a:r>
            <a:r>
              <a:rPr lang="en-US" dirty="0"/>
              <a:t>is that species change continuously but slowly and in small increments. Such changes are all but invisible over the short time scale of modern observations, and, it is argued, they are usually obscured by innumerable gaps in the imperfect fossil record.</a:t>
            </a:r>
          </a:p>
          <a:p>
            <a:pPr>
              <a:lnSpc>
                <a:spcPct val="120000"/>
              </a:lnSpc>
            </a:pPr>
            <a:r>
              <a:rPr lang="en-US" dirty="0"/>
              <a:t> </a:t>
            </a:r>
          </a:p>
          <a:p>
            <a:pPr>
              <a:lnSpc>
                <a:spcPct val="120000"/>
              </a:lnSpc>
            </a:pPr>
            <a:r>
              <a:rPr lang="en-US" altLang="zh-CN" dirty="0"/>
              <a:t>2:</a:t>
            </a:r>
            <a:r>
              <a:rPr lang="zh-CN" altLang="en-US" dirty="0"/>
              <a:t> </a:t>
            </a:r>
            <a:r>
              <a:rPr lang="en-US" dirty="0">
                <a:solidFill>
                  <a:srgbClr val="FF0000"/>
                </a:solidFill>
              </a:rPr>
              <a:t>the punctuated equilibrium hypothesis</a:t>
            </a:r>
            <a:r>
              <a:rPr lang="en-US" dirty="0"/>
              <a:t>, which posits that species give rise to new species in relatively sudden bursts, without a lengthy transition period</a:t>
            </a:r>
          </a:p>
          <a:p>
            <a:pPr>
              <a:lnSpc>
                <a:spcPct val="120000"/>
              </a:lnSpc>
            </a:pPr>
            <a:endParaRPr lang="en-US" dirty="0"/>
          </a:p>
          <a:p>
            <a:pPr>
              <a:lnSpc>
                <a:spcPct val="120000"/>
              </a:lnSpc>
            </a:pPr>
            <a:r>
              <a:rPr lang="en-US" dirty="0"/>
              <a:t>30-2-4. According to paragraph 1 and paragraph 2, the punctuated equilibrium hypothesis and the gradualism hypothesis differed about</a:t>
            </a:r>
          </a:p>
          <a:p>
            <a:pPr>
              <a:lnSpc>
                <a:spcPct val="120000"/>
              </a:lnSpc>
            </a:pPr>
            <a:r>
              <a:rPr lang="en-US" dirty="0"/>
              <a:t>○Whether the fossil record is complete</a:t>
            </a:r>
          </a:p>
          <a:p>
            <a:pPr>
              <a:lnSpc>
                <a:spcPct val="120000"/>
              </a:lnSpc>
            </a:pPr>
            <a:r>
              <a:rPr lang="en-US" dirty="0"/>
              <a:t>○Whether all species undergo change</a:t>
            </a:r>
          </a:p>
          <a:p>
            <a:pPr>
              <a:lnSpc>
                <a:spcPct val="120000"/>
              </a:lnSpc>
            </a:pPr>
            <a:r>
              <a:rPr lang="en-US" dirty="0"/>
              <a:t>○Whether evolution proceeds at a constant rate</a:t>
            </a:r>
          </a:p>
          <a:p>
            <a:pPr>
              <a:lnSpc>
                <a:spcPct val="120000"/>
              </a:lnSpc>
            </a:pPr>
            <a:r>
              <a:rPr lang="en-US" dirty="0"/>
              <a:t>○How many new species occur over long periods of time</a:t>
            </a:r>
          </a:p>
        </p:txBody>
      </p:sp>
    </p:spTree>
    <p:extLst>
      <p:ext uri="{BB962C8B-B14F-4D97-AF65-F5344CB8AC3E}">
        <p14:creationId xmlns:p14="http://schemas.microsoft.com/office/powerpoint/2010/main" val="363390798"/>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23E91E-EF21-0443-BCCE-35DA86932F2A}"/>
              </a:ext>
            </a:extLst>
          </p:cNvPr>
          <p:cNvSpPr>
            <a:spLocks noGrp="1"/>
          </p:cNvSpPr>
          <p:nvPr>
            <p:ph idx="1"/>
          </p:nvPr>
        </p:nvSpPr>
        <p:spPr/>
        <p:txBody>
          <a:bodyPr>
            <a:normAutofit fontScale="77500" lnSpcReduction="20000"/>
          </a:bodyPr>
          <a:lstStyle/>
          <a:p>
            <a:pPr>
              <a:lnSpc>
                <a:spcPct val="120000"/>
              </a:lnSpc>
            </a:pPr>
            <a:r>
              <a:rPr lang="en-US" altLang="zh-CN" dirty="0"/>
              <a:t>1:</a:t>
            </a:r>
            <a:r>
              <a:rPr lang="zh-CN" altLang="en-US" dirty="0"/>
              <a:t> </a:t>
            </a:r>
            <a:r>
              <a:rPr lang="en-US" dirty="0"/>
              <a:t>Darwin’s original thesis, and the viewpoint supported by </a:t>
            </a:r>
            <a:r>
              <a:rPr lang="en-US" dirty="0">
                <a:solidFill>
                  <a:srgbClr val="FF0000"/>
                </a:solidFill>
              </a:rPr>
              <a:t>evolutionary gradualists, </a:t>
            </a:r>
            <a:r>
              <a:rPr lang="en-US" dirty="0"/>
              <a:t>is that species change continuously but slowly and in small increments. Such changes are all but invisible over the short time scale of modern observations, and, it is argued, they are usually obscured by innumerable gaps in the imperfect fossil record.</a:t>
            </a:r>
          </a:p>
          <a:p>
            <a:pPr>
              <a:lnSpc>
                <a:spcPct val="120000"/>
              </a:lnSpc>
            </a:pPr>
            <a:r>
              <a:rPr lang="en-US" dirty="0"/>
              <a:t> </a:t>
            </a:r>
          </a:p>
          <a:p>
            <a:pPr>
              <a:lnSpc>
                <a:spcPct val="120000"/>
              </a:lnSpc>
            </a:pPr>
            <a:r>
              <a:rPr lang="en-US" altLang="zh-CN" dirty="0"/>
              <a:t>2:</a:t>
            </a:r>
            <a:r>
              <a:rPr lang="zh-CN" altLang="en-US" dirty="0"/>
              <a:t> </a:t>
            </a:r>
            <a:r>
              <a:rPr lang="en-US" dirty="0">
                <a:solidFill>
                  <a:srgbClr val="FF0000"/>
                </a:solidFill>
              </a:rPr>
              <a:t>the punctuated equilibrium hypothesis</a:t>
            </a:r>
            <a:r>
              <a:rPr lang="en-US" dirty="0"/>
              <a:t>, which posits that species give rise to new species in relatively sudden bursts, without a lengthy transition period</a:t>
            </a:r>
          </a:p>
          <a:p>
            <a:pPr>
              <a:lnSpc>
                <a:spcPct val="120000"/>
              </a:lnSpc>
            </a:pPr>
            <a:endParaRPr lang="en-US" dirty="0"/>
          </a:p>
          <a:p>
            <a:pPr>
              <a:lnSpc>
                <a:spcPct val="120000"/>
              </a:lnSpc>
            </a:pPr>
            <a:r>
              <a:rPr lang="en-US" dirty="0"/>
              <a:t>30-2-4. According to paragraph 1 and paragraph 2, the punctuated equilibrium hypothesis and the gradualism hypothesis differed about</a:t>
            </a:r>
          </a:p>
          <a:p>
            <a:pPr>
              <a:lnSpc>
                <a:spcPct val="120000"/>
              </a:lnSpc>
            </a:pPr>
            <a:r>
              <a:rPr lang="en-US" dirty="0"/>
              <a:t>○Whether the fossil record is complete</a:t>
            </a:r>
          </a:p>
          <a:p>
            <a:pPr>
              <a:lnSpc>
                <a:spcPct val="120000"/>
              </a:lnSpc>
            </a:pPr>
            <a:r>
              <a:rPr lang="en-US" dirty="0"/>
              <a:t>○Whether all species undergo change</a:t>
            </a:r>
          </a:p>
          <a:p>
            <a:pPr>
              <a:lnSpc>
                <a:spcPct val="120000"/>
              </a:lnSpc>
            </a:pPr>
            <a:r>
              <a:rPr lang="en-US" dirty="0">
                <a:solidFill>
                  <a:srgbClr val="FF0000"/>
                </a:solidFill>
              </a:rPr>
              <a:t>○Whether evolution proceeds at a constant rate</a:t>
            </a:r>
          </a:p>
          <a:p>
            <a:pPr>
              <a:lnSpc>
                <a:spcPct val="120000"/>
              </a:lnSpc>
            </a:pPr>
            <a:r>
              <a:rPr lang="en-US" dirty="0"/>
              <a:t>○How many new species occur over long periods of time</a:t>
            </a:r>
          </a:p>
        </p:txBody>
      </p:sp>
    </p:spTree>
    <p:extLst>
      <p:ext uri="{BB962C8B-B14F-4D97-AF65-F5344CB8AC3E}">
        <p14:creationId xmlns:p14="http://schemas.microsoft.com/office/powerpoint/2010/main" val="2513450972"/>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EEF030-9358-754D-BB93-0744D5AD3CFD}"/>
              </a:ext>
            </a:extLst>
          </p:cNvPr>
          <p:cNvSpPr>
            <a:spLocks noGrp="1"/>
          </p:cNvSpPr>
          <p:nvPr>
            <p:ph idx="1"/>
          </p:nvPr>
        </p:nvSpPr>
        <p:spPr/>
        <p:txBody>
          <a:bodyPr>
            <a:normAutofit fontScale="85000" lnSpcReduction="20000"/>
          </a:bodyPr>
          <a:lstStyle/>
          <a:p>
            <a:pPr>
              <a:lnSpc>
                <a:spcPct val="120000"/>
              </a:lnSpc>
            </a:pPr>
            <a:r>
              <a:rPr lang="en-US" dirty="0"/>
              <a:t>Paragraph 5:</a:t>
            </a:r>
            <a:r>
              <a:rPr lang="zh-CN" altLang="en-US" dirty="0"/>
              <a:t> </a:t>
            </a:r>
            <a:r>
              <a:rPr lang="en-US" dirty="0"/>
              <a:t>The clock was the greatest achievement of medieval mechanical ingenuity. Its general accuracy could be checked against easily observed phenomena, like the rising and setting of the sun. The result was relentless pressure to improve technique and design. At every stage, clockmakers led the way to accuracy and precision; they became masters of miniaturization, detectors and correctors of error, searchers for new and better. They were thus the pioneers of mechanical engineering and served as examples and teachers to other branches of engineering.</a:t>
            </a:r>
          </a:p>
          <a:p>
            <a:pPr>
              <a:lnSpc>
                <a:spcPct val="120000"/>
              </a:lnSpc>
            </a:pPr>
            <a:r>
              <a:rPr lang="en-US" dirty="0"/>
              <a:t>30-3-10. Paragraph 5 answers which of the following questions about mechanical clocks?</a:t>
            </a:r>
          </a:p>
          <a:p>
            <a:pPr>
              <a:lnSpc>
                <a:spcPct val="120000"/>
              </a:lnSpc>
            </a:pPr>
            <a:r>
              <a:rPr lang="en-US" dirty="0"/>
              <a:t>○How did early mechanical clocks work?</a:t>
            </a:r>
          </a:p>
          <a:p>
            <a:pPr>
              <a:lnSpc>
                <a:spcPct val="120000"/>
              </a:lnSpc>
            </a:pPr>
            <a:r>
              <a:rPr lang="en-US" dirty="0"/>
              <a:t>○Why did the design of mechanical clocks affect engineering in general?</a:t>
            </a:r>
          </a:p>
          <a:p>
            <a:pPr>
              <a:lnSpc>
                <a:spcPct val="120000"/>
              </a:lnSpc>
            </a:pPr>
            <a:r>
              <a:rPr lang="en-US" dirty="0"/>
              <a:t>○How were mechanical clocks made?</a:t>
            </a:r>
          </a:p>
          <a:p>
            <a:pPr>
              <a:lnSpc>
                <a:spcPct val="120000"/>
              </a:lnSpc>
            </a:pPr>
            <a:r>
              <a:rPr lang="en-US" dirty="0"/>
              <a:t>○What influenced the design of the first mechanical clock?</a:t>
            </a:r>
          </a:p>
        </p:txBody>
      </p:sp>
    </p:spTree>
    <p:extLst>
      <p:ext uri="{BB962C8B-B14F-4D97-AF65-F5344CB8AC3E}">
        <p14:creationId xmlns:p14="http://schemas.microsoft.com/office/powerpoint/2010/main" val="41909383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85AF1AFA-E4DD-304C-B396-74D1602B7F0F}"/>
              </a:ext>
            </a:extLst>
          </p:cNvPr>
          <p:cNvGraphicFramePr>
            <a:graphicFrameLocks noGrp="1"/>
          </p:cNvGraphicFramePr>
          <p:nvPr>
            <p:ph idx="1"/>
            <p:extLst>
              <p:ext uri="{D42A27DB-BD31-4B8C-83A1-F6EECF244321}">
                <p14:modId xmlns:p14="http://schemas.microsoft.com/office/powerpoint/2010/main" val="3417133855"/>
              </p:ext>
            </p:extLst>
          </p:nvPr>
        </p:nvGraphicFramePr>
        <p:xfrm>
          <a:off x="838200" y="1371600"/>
          <a:ext cx="10515600" cy="4870170"/>
        </p:xfrm>
        <a:graphic>
          <a:graphicData uri="http://schemas.openxmlformats.org/drawingml/2006/table">
            <a:tbl>
              <a:tblPr bandRow="1">
                <a:tableStyleId>{E8B1032C-EA38-4F05-BA0D-38AFFFC7BED3}</a:tableStyleId>
              </a:tblPr>
              <a:tblGrid>
                <a:gridCol w="2819400">
                  <a:extLst>
                    <a:ext uri="{9D8B030D-6E8A-4147-A177-3AD203B41FA5}">
                      <a16:colId xmlns:a16="http://schemas.microsoft.com/office/drawing/2014/main" val="3147763699"/>
                    </a:ext>
                  </a:extLst>
                </a:gridCol>
                <a:gridCol w="7696200">
                  <a:extLst>
                    <a:ext uri="{9D8B030D-6E8A-4147-A177-3AD203B41FA5}">
                      <a16:colId xmlns:a16="http://schemas.microsoft.com/office/drawing/2014/main" val="3855477088"/>
                    </a:ext>
                  </a:extLst>
                </a:gridCol>
              </a:tblGrid>
              <a:tr h="487017">
                <a:tc>
                  <a:txBody>
                    <a:bodyPr/>
                    <a:lstStyle/>
                    <a:p>
                      <a:pPr algn="ctr" fontAlgn="b"/>
                      <a:r>
                        <a:rPr lang="en-US" sz="2800" b="0" u="none" strike="noStrike" dirty="0">
                          <a:effectLst/>
                          <a:latin typeface="Microsoft YaHei UI" panose="020B0503020204020204" pitchFamily="34" charset="-122"/>
                          <a:ea typeface="Microsoft YaHei UI" panose="020B0503020204020204" pitchFamily="34" charset="-122"/>
                        </a:rPr>
                        <a:t>1</a:t>
                      </a:r>
                      <a:endParaRPr lang="en-US" sz="2800" b="0" i="0" u="none" strike="noStrike" dirty="0">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词汇题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3251205465"/>
                  </a:ext>
                </a:extLst>
              </a:tr>
              <a:tr h="487017">
                <a:tc>
                  <a:txBody>
                    <a:bodyPr/>
                    <a:lstStyle/>
                    <a:p>
                      <a:pPr algn="ctr" fontAlgn="b"/>
                      <a:r>
                        <a:rPr lang="en-US" sz="2800" b="0" u="none" strike="noStrike" dirty="0">
                          <a:solidFill>
                            <a:schemeClr val="tx1"/>
                          </a:solidFill>
                          <a:effectLst/>
                          <a:latin typeface="Microsoft YaHei UI" panose="020B0503020204020204" pitchFamily="34" charset="-122"/>
                          <a:ea typeface="Microsoft YaHei UI" panose="020B0503020204020204" pitchFamily="34" charset="-122"/>
                        </a:rPr>
                        <a:t>2</a:t>
                      </a:r>
                      <a:endParaRPr lang="en-US" sz="2800" b="0" i="0" u="none" strike="noStrike" dirty="0">
                        <a:solidFill>
                          <a:schemeClr val="tx1"/>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solidFill>
                            <a:schemeClr val="tx1"/>
                          </a:solidFill>
                          <a:effectLst/>
                          <a:latin typeface="Microsoft YaHei UI" panose="020B0503020204020204" pitchFamily="34" charset="-122"/>
                          <a:ea typeface="Microsoft YaHei UI" panose="020B0503020204020204" pitchFamily="34" charset="-122"/>
                        </a:rPr>
                        <a:t>指代题</a:t>
                      </a:r>
                      <a:endParaRPr lang="ja-JP" altLang="en-US" sz="2800" b="0" i="0" u="none" strike="noStrike">
                        <a:solidFill>
                          <a:schemeClr val="tx1"/>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669423995"/>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3</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事实信息题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1755642207"/>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4</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句子简化题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3612590387"/>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5</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否定事实信息题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3350136751"/>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6</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推断题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504910583"/>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7</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插入句子题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626532237"/>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8</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修辞目的题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206598543"/>
                  </a:ext>
                </a:extLst>
              </a:tr>
              <a:tr h="487017">
                <a:tc>
                  <a:txBody>
                    <a:bodyPr/>
                    <a:lstStyle/>
                    <a:p>
                      <a:pPr algn="ctr" fontAlgn="b"/>
                      <a:r>
                        <a:rPr lang="en-US" sz="2800" b="0" u="none" strike="noStrike">
                          <a:effectLst/>
                          <a:latin typeface="Microsoft YaHei UI" panose="020B0503020204020204" pitchFamily="34" charset="-122"/>
                          <a:ea typeface="Microsoft YaHei UI" panose="020B0503020204020204" pitchFamily="34" charset="-122"/>
                        </a:rPr>
                        <a:t>9</a:t>
                      </a:r>
                      <a:endParaRPr lang="en-US" sz="2800" b="0" i="0" u="none" strike="noStrike">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总结题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403436074"/>
                  </a:ext>
                </a:extLst>
              </a:tr>
              <a:tr h="487017">
                <a:tc>
                  <a:txBody>
                    <a:bodyPr/>
                    <a:lstStyle/>
                    <a:p>
                      <a:pPr algn="ctr" fontAlgn="b"/>
                      <a:r>
                        <a:rPr lang="en-US" sz="2800" b="0" u="none" strike="noStrike" dirty="0">
                          <a:effectLst/>
                          <a:latin typeface="Microsoft YaHei UI" panose="020B0503020204020204" pitchFamily="34" charset="-122"/>
                          <a:ea typeface="Microsoft YaHei UI" panose="020B0503020204020204" pitchFamily="34" charset="-122"/>
                        </a:rPr>
                        <a:t>10</a:t>
                      </a:r>
                      <a:endParaRPr lang="en-US" sz="2800" b="0" i="0" u="none" strike="noStrike" dirty="0">
                        <a:solidFill>
                          <a:srgbClr val="4A4A4A"/>
                        </a:solidFill>
                        <a:effectLst/>
                        <a:latin typeface="Microsoft YaHei UI" panose="020B0503020204020204" pitchFamily="34" charset="-122"/>
                        <a:ea typeface="Microsoft YaHei UI" panose="020B0503020204020204" pitchFamily="34" charset="-122"/>
                      </a:endParaRPr>
                    </a:p>
                  </a:txBody>
                  <a:tcPr marL="9525" marR="9525" marT="9525" marB="0" anchor="b"/>
                </a:tc>
                <a:tc>
                  <a:txBody>
                    <a:bodyPr/>
                    <a:lstStyle/>
                    <a:p>
                      <a:pPr algn="ctr" fontAlgn="b"/>
                      <a:r>
                        <a:rPr lang="ja-JP" altLang="en-US" sz="2800" b="0" u="none" strike="noStrike">
                          <a:effectLst/>
                          <a:latin typeface="Microsoft YaHei UI" panose="020B0503020204020204" pitchFamily="34" charset="-122"/>
                          <a:ea typeface="Microsoft YaHei UI" panose="020B0503020204020204" pitchFamily="34" charset="-122"/>
                        </a:rPr>
                        <a:t>表格题</a:t>
                      </a:r>
                      <a:endParaRPr lang="ja-JP" altLang="en-US" sz="28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b"/>
                </a:tc>
                <a:extLst>
                  <a:ext uri="{0D108BD9-81ED-4DB2-BD59-A6C34878D82A}">
                    <a16:rowId xmlns:a16="http://schemas.microsoft.com/office/drawing/2014/main" val="1597957856"/>
                  </a:ext>
                </a:extLst>
              </a:tr>
            </a:tbl>
          </a:graphicData>
        </a:graphic>
      </p:graphicFrame>
      <p:sp>
        <p:nvSpPr>
          <p:cNvPr id="5" name="Title 4">
            <a:extLst>
              <a:ext uri="{FF2B5EF4-FFF2-40B4-BE49-F238E27FC236}">
                <a16:creationId xmlns:a16="http://schemas.microsoft.com/office/drawing/2014/main" id="{B9E38A08-0269-4E4F-941D-6FB839E429E6}"/>
              </a:ext>
            </a:extLst>
          </p:cNvPr>
          <p:cNvSpPr>
            <a:spLocks noGrp="1"/>
          </p:cNvSpPr>
          <p:nvPr>
            <p:ph type="title"/>
          </p:nvPr>
        </p:nvSpPr>
        <p:spPr/>
        <p:txBody>
          <a:bodyPr/>
          <a:lstStyle/>
          <a:p>
            <a:r>
              <a:rPr lang="ja-JP" altLang="en-US"/>
              <a:t>托福阅读题型</a:t>
            </a:r>
            <a:endParaRPr lang="en-US" dirty="0"/>
          </a:p>
        </p:txBody>
      </p:sp>
      <p:cxnSp>
        <p:nvCxnSpPr>
          <p:cNvPr id="7" name="Straight Connector 6">
            <a:extLst>
              <a:ext uri="{FF2B5EF4-FFF2-40B4-BE49-F238E27FC236}">
                <a16:creationId xmlns:a16="http://schemas.microsoft.com/office/drawing/2014/main" id="{111D9447-DC32-1945-917B-4EC59829677A}"/>
              </a:ext>
            </a:extLst>
          </p:cNvPr>
          <p:cNvCxnSpPr/>
          <p:nvPr/>
        </p:nvCxnSpPr>
        <p:spPr>
          <a:xfrm>
            <a:off x="1852863" y="2117558"/>
            <a:ext cx="709863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5317FBB-A242-754A-991E-CDC16B674381}"/>
              </a:ext>
            </a:extLst>
          </p:cNvPr>
          <p:cNvCxnSpPr/>
          <p:nvPr/>
        </p:nvCxnSpPr>
        <p:spPr>
          <a:xfrm>
            <a:off x="1852863" y="6011779"/>
            <a:ext cx="709863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4277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EEF030-9358-754D-BB93-0744D5AD3CFD}"/>
              </a:ext>
            </a:extLst>
          </p:cNvPr>
          <p:cNvSpPr>
            <a:spLocks noGrp="1"/>
          </p:cNvSpPr>
          <p:nvPr>
            <p:ph idx="1"/>
          </p:nvPr>
        </p:nvSpPr>
        <p:spPr/>
        <p:txBody>
          <a:bodyPr>
            <a:normAutofit fontScale="85000" lnSpcReduction="20000"/>
          </a:bodyPr>
          <a:lstStyle/>
          <a:p>
            <a:pPr>
              <a:lnSpc>
                <a:spcPct val="120000"/>
              </a:lnSpc>
            </a:pPr>
            <a:r>
              <a:rPr lang="en-US" dirty="0"/>
              <a:t>Paragraph 5:</a:t>
            </a:r>
            <a:r>
              <a:rPr lang="zh-CN" altLang="en-US" dirty="0"/>
              <a:t> </a:t>
            </a:r>
            <a:r>
              <a:rPr lang="en-US" dirty="0"/>
              <a:t>The clock was the greatest achievement of medieval mechanical ingenuity. Its general accuracy could be checked against easily observed phenomena, like the rising and setting of the sun. The result was relentless pressure to improve technique and design. At every stage, clockmakers led the way to accuracy and precision; they became masters of miniaturization, detectors and correctors of error, searchers for new and better. They were thus the pioneers of mechanical engineering and served as examples and teachers to other branches of engineering.</a:t>
            </a:r>
          </a:p>
          <a:p>
            <a:pPr>
              <a:lnSpc>
                <a:spcPct val="120000"/>
              </a:lnSpc>
            </a:pPr>
            <a:r>
              <a:rPr lang="en-US" dirty="0"/>
              <a:t>30-3-10. Paragraph 5 answers which of the following questions about mechanical clocks?</a:t>
            </a:r>
          </a:p>
          <a:p>
            <a:pPr>
              <a:lnSpc>
                <a:spcPct val="120000"/>
              </a:lnSpc>
            </a:pPr>
            <a:r>
              <a:rPr lang="en-US" dirty="0">
                <a:solidFill>
                  <a:srgbClr val="FF0000"/>
                </a:solidFill>
              </a:rPr>
              <a:t>○How did early mechanical clocks work?</a:t>
            </a:r>
          </a:p>
          <a:p>
            <a:pPr>
              <a:lnSpc>
                <a:spcPct val="120000"/>
              </a:lnSpc>
            </a:pPr>
            <a:r>
              <a:rPr lang="en-US" dirty="0"/>
              <a:t>○Why did the design of mechanical clocks affect engineering in general?</a:t>
            </a:r>
          </a:p>
          <a:p>
            <a:pPr>
              <a:lnSpc>
                <a:spcPct val="120000"/>
              </a:lnSpc>
            </a:pPr>
            <a:r>
              <a:rPr lang="en-US" dirty="0"/>
              <a:t>○How were mechanical clocks made?</a:t>
            </a:r>
          </a:p>
          <a:p>
            <a:pPr>
              <a:lnSpc>
                <a:spcPct val="120000"/>
              </a:lnSpc>
            </a:pPr>
            <a:r>
              <a:rPr lang="en-US" dirty="0"/>
              <a:t>○What influenced the design of the first mechanical clock?</a:t>
            </a:r>
          </a:p>
        </p:txBody>
      </p:sp>
    </p:spTree>
    <p:extLst>
      <p:ext uri="{BB962C8B-B14F-4D97-AF65-F5344CB8AC3E}">
        <p14:creationId xmlns:p14="http://schemas.microsoft.com/office/powerpoint/2010/main" val="4049325406"/>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5B1B4C5-4279-E74C-ABF4-2E5757D473B2}"/>
              </a:ext>
            </a:extLst>
          </p:cNvPr>
          <p:cNvSpPr>
            <a:spLocks noGrp="1"/>
          </p:cNvSpPr>
          <p:nvPr>
            <p:ph idx="1"/>
          </p:nvPr>
        </p:nvSpPr>
        <p:spPr/>
        <p:txBody>
          <a:bodyPr/>
          <a:lstStyle/>
          <a:p>
            <a:pPr>
              <a:lnSpc>
                <a:spcPct val="150000"/>
              </a:lnSpc>
            </a:pPr>
            <a:r>
              <a:rPr lang="ja-JP" altLang="en-US">
                <a:solidFill>
                  <a:srgbClr val="FF0000"/>
                </a:solidFill>
              </a:rPr>
              <a:t>定位</a:t>
            </a:r>
            <a:r>
              <a:rPr lang="en-US" altLang="zh-CN" dirty="0">
                <a:solidFill>
                  <a:srgbClr val="FF0000"/>
                </a:solidFill>
              </a:rPr>
              <a:t>+</a:t>
            </a:r>
            <a:r>
              <a:rPr lang="zh-CN" altLang="en-US" dirty="0">
                <a:solidFill>
                  <a:srgbClr val="FF0000"/>
                </a:solidFill>
              </a:rPr>
              <a:t>看懂</a:t>
            </a:r>
            <a:endParaRPr lang="en-US" altLang="zh-CN" dirty="0">
              <a:solidFill>
                <a:srgbClr val="FF0000"/>
              </a:solidFill>
            </a:endParaRPr>
          </a:p>
          <a:p>
            <a:pPr>
              <a:lnSpc>
                <a:spcPct val="150000"/>
              </a:lnSpc>
            </a:pPr>
            <a:r>
              <a:rPr lang="zh-CN" altLang="en-US" dirty="0"/>
              <a:t>选项特征：</a:t>
            </a:r>
            <a:endParaRPr lang="en-US" altLang="zh-CN" dirty="0"/>
          </a:p>
          <a:p>
            <a:pPr lvl="1">
              <a:lnSpc>
                <a:spcPct val="150000"/>
              </a:lnSpc>
            </a:pPr>
            <a:r>
              <a:rPr lang="zh-CN" altLang="en-US" dirty="0"/>
              <a:t>同义改写</a:t>
            </a:r>
            <a:endParaRPr lang="en-US" altLang="zh-CN" dirty="0"/>
          </a:p>
          <a:p>
            <a:pPr>
              <a:lnSpc>
                <a:spcPct val="150000"/>
              </a:lnSpc>
            </a:pPr>
            <a:r>
              <a:rPr lang="zh-CN" altLang="en-US" dirty="0"/>
              <a:t>错误选项：</a:t>
            </a:r>
            <a:endParaRPr lang="en-US" altLang="zh-CN" dirty="0"/>
          </a:p>
          <a:p>
            <a:pPr lvl="1">
              <a:lnSpc>
                <a:spcPct val="150000"/>
              </a:lnSpc>
            </a:pPr>
            <a:r>
              <a:rPr lang="zh-CN" altLang="en-US" dirty="0"/>
              <a:t>虚假比较</a:t>
            </a:r>
            <a:endParaRPr lang="en-US" altLang="zh-CN" dirty="0"/>
          </a:p>
          <a:p>
            <a:pPr lvl="1">
              <a:lnSpc>
                <a:spcPct val="150000"/>
              </a:lnSpc>
            </a:pPr>
            <a:r>
              <a:rPr lang="zh-CN" altLang="en-US" dirty="0"/>
              <a:t>拼接信息</a:t>
            </a:r>
            <a:endParaRPr lang="en-US" altLang="zh-CN" dirty="0"/>
          </a:p>
          <a:p>
            <a:pPr lvl="1">
              <a:lnSpc>
                <a:spcPct val="150000"/>
              </a:lnSpc>
            </a:pPr>
            <a:r>
              <a:rPr lang="zh-CN" altLang="en-CN" dirty="0"/>
              <a:t>答非所问</a:t>
            </a:r>
            <a:endParaRPr lang="en-US" altLang="zh-CN" dirty="0"/>
          </a:p>
          <a:p>
            <a:pPr>
              <a:lnSpc>
                <a:spcPct val="150000"/>
              </a:lnSpc>
            </a:pPr>
            <a:endParaRPr lang="en-US" dirty="0"/>
          </a:p>
        </p:txBody>
      </p:sp>
      <p:sp>
        <p:nvSpPr>
          <p:cNvPr id="3" name="Title 2">
            <a:extLst>
              <a:ext uri="{FF2B5EF4-FFF2-40B4-BE49-F238E27FC236}">
                <a16:creationId xmlns:a16="http://schemas.microsoft.com/office/drawing/2014/main" id="{5C9F5CD8-778D-5B46-8295-D24EF04E3ABA}"/>
              </a:ext>
            </a:extLst>
          </p:cNvPr>
          <p:cNvSpPr>
            <a:spLocks noGrp="1"/>
          </p:cNvSpPr>
          <p:nvPr>
            <p:ph type="title"/>
          </p:nvPr>
        </p:nvSpPr>
        <p:spPr/>
        <p:txBody>
          <a:bodyPr/>
          <a:lstStyle/>
          <a:p>
            <a:r>
              <a:rPr lang="ja-JP" altLang="en-US"/>
              <a:t>事实信息题</a:t>
            </a:r>
            <a:endParaRPr lang="en-US" dirty="0"/>
          </a:p>
        </p:txBody>
      </p:sp>
    </p:spTree>
    <p:extLst>
      <p:ext uri="{BB962C8B-B14F-4D97-AF65-F5344CB8AC3E}">
        <p14:creationId xmlns:p14="http://schemas.microsoft.com/office/powerpoint/2010/main" val="25380308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B71A70-AC1E-FC4C-A5E1-D19431960816}"/>
              </a:ext>
            </a:extLst>
          </p:cNvPr>
          <p:cNvSpPr>
            <a:spLocks noGrp="1"/>
          </p:cNvSpPr>
          <p:nvPr>
            <p:ph type="title"/>
          </p:nvPr>
        </p:nvSpPr>
        <p:spPr/>
        <p:txBody>
          <a:bodyPr/>
          <a:lstStyle/>
          <a:p>
            <a:r>
              <a:rPr lang="ja-JP" altLang="en-US"/>
              <a:t>强化班课程大纲</a:t>
            </a:r>
            <a:endParaRPr lang="en-US" dirty="0"/>
          </a:p>
        </p:txBody>
      </p:sp>
      <p:graphicFrame>
        <p:nvGraphicFramePr>
          <p:cNvPr id="5" name="Content Placeholder 4">
            <a:extLst>
              <a:ext uri="{FF2B5EF4-FFF2-40B4-BE49-F238E27FC236}">
                <a16:creationId xmlns:a16="http://schemas.microsoft.com/office/drawing/2014/main" id="{8142CCF4-5131-5D47-AAD1-067A1BD8FBA3}"/>
              </a:ext>
            </a:extLst>
          </p:cNvPr>
          <p:cNvGraphicFramePr>
            <a:graphicFrameLocks noGrp="1"/>
          </p:cNvGraphicFramePr>
          <p:nvPr>
            <p:ph idx="1"/>
            <p:extLst>
              <p:ext uri="{D42A27DB-BD31-4B8C-83A1-F6EECF244321}">
                <p14:modId xmlns:p14="http://schemas.microsoft.com/office/powerpoint/2010/main" val="3988764417"/>
              </p:ext>
            </p:extLst>
          </p:nvPr>
        </p:nvGraphicFramePr>
        <p:xfrm>
          <a:off x="838200" y="1371600"/>
          <a:ext cx="10515600" cy="4927704"/>
        </p:xfrm>
        <a:graphic>
          <a:graphicData uri="http://schemas.openxmlformats.org/drawingml/2006/table">
            <a:tbl>
              <a:tblPr bandRow="1">
                <a:tableStyleId>{93296810-A885-4BE3-A3E7-6D5BEEA58F35}</a:tableStyleId>
              </a:tblPr>
              <a:tblGrid>
                <a:gridCol w="2491441">
                  <a:extLst>
                    <a:ext uri="{9D8B030D-6E8A-4147-A177-3AD203B41FA5}">
                      <a16:colId xmlns:a16="http://schemas.microsoft.com/office/drawing/2014/main" val="2302676353"/>
                    </a:ext>
                  </a:extLst>
                </a:gridCol>
                <a:gridCol w="8024159">
                  <a:extLst>
                    <a:ext uri="{9D8B030D-6E8A-4147-A177-3AD203B41FA5}">
                      <a16:colId xmlns:a16="http://schemas.microsoft.com/office/drawing/2014/main" val="2233129971"/>
                    </a:ext>
                  </a:extLst>
                </a:gridCol>
              </a:tblGrid>
              <a:tr h="615963">
                <a:tc>
                  <a:txBody>
                    <a:bodyPr/>
                    <a:lstStyle/>
                    <a:p>
                      <a:pPr algn="ctr" fontAlgn="ctr"/>
                      <a:r>
                        <a:rPr lang="en-US" sz="2400" u="none" strike="noStrike">
                          <a:effectLst/>
                          <a:latin typeface="Microsoft YaHei UI" panose="020B0503020204020204" pitchFamily="34" charset="-122"/>
                          <a:ea typeface="Microsoft YaHei UI" panose="020B0503020204020204" pitchFamily="34" charset="-122"/>
                        </a:rPr>
                        <a:t>1</a:t>
                      </a:r>
                      <a:endParaRPr 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ja-JP" altLang="en-US" sz="2400" u="none" strike="noStrike">
                          <a:effectLst/>
                          <a:latin typeface="Microsoft YaHei UI" panose="020B0503020204020204" pitchFamily="34" charset="-122"/>
                          <a:ea typeface="Microsoft YaHei UI" panose="020B0503020204020204" pitchFamily="34" charset="-122"/>
                        </a:rPr>
                        <a:t>考试介绍</a:t>
                      </a:r>
                      <a:r>
                        <a:rPr lang="zh-CN" altLang="en-US" sz="2400" u="none" strike="noStrike" dirty="0">
                          <a:effectLst/>
                          <a:latin typeface="Microsoft YaHei UI" panose="020B0503020204020204" pitchFamily="34" charset="-122"/>
                          <a:ea typeface="Microsoft YaHei UI" panose="020B0503020204020204" pitchFamily="34" charset="-122"/>
                        </a:rPr>
                        <a:t>，</a:t>
                      </a:r>
                      <a:r>
                        <a:rPr lang="ja-JP" altLang="en-US" sz="2400" u="none" strike="noStrike">
                          <a:effectLst/>
                          <a:latin typeface="Microsoft YaHei UI" panose="020B0503020204020204" pitchFamily="34" charset="-122"/>
                          <a:ea typeface="Microsoft YaHei UI" panose="020B0503020204020204" pitchFamily="34" charset="-122"/>
                        </a:rPr>
                        <a:t>事实信息题</a:t>
                      </a:r>
                      <a:endParaRPr lang="ja-JP" alt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extLst>
                  <a:ext uri="{0D108BD9-81ED-4DB2-BD59-A6C34878D82A}">
                    <a16:rowId xmlns:a16="http://schemas.microsoft.com/office/drawing/2014/main" val="1950348342"/>
                  </a:ext>
                </a:extLst>
              </a:tr>
              <a:tr h="615963">
                <a:tc>
                  <a:txBody>
                    <a:bodyPr/>
                    <a:lstStyle/>
                    <a:p>
                      <a:pPr algn="ctr" fontAlgn="ctr"/>
                      <a:r>
                        <a:rPr lang="en-US" sz="2400" u="none" strike="noStrike">
                          <a:effectLst/>
                          <a:latin typeface="Microsoft YaHei UI" panose="020B0503020204020204" pitchFamily="34" charset="-122"/>
                          <a:ea typeface="Microsoft YaHei UI" panose="020B0503020204020204" pitchFamily="34" charset="-122"/>
                        </a:rPr>
                        <a:t>2</a:t>
                      </a:r>
                      <a:endParaRPr 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ja-JP" altLang="en-US" sz="2400" u="none" strike="noStrike">
                          <a:effectLst/>
                          <a:latin typeface="Microsoft YaHei UI" panose="020B0503020204020204" pitchFamily="34" charset="-122"/>
                          <a:ea typeface="Microsoft YaHei UI" panose="020B0503020204020204" pitchFamily="34" charset="-122"/>
                        </a:rPr>
                        <a:t>否定事实信息题</a:t>
                      </a:r>
                      <a:endParaRPr lang="ja-JP" alt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extLst>
                  <a:ext uri="{0D108BD9-81ED-4DB2-BD59-A6C34878D82A}">
                    <a16:rowId xmlns:a16="http://schemas.microsoft.com/office/drawing/2014/main" val="933195224"/>
                  </a:ext>
                </a:extLst>
              </a:tr>
              <a:tr h="615963">
                <a:tc>
                  <a:txBody>
                    <a:bodyPr/>
                    <a:lstStyle/>
                    <a:p>
                      <a:pPr algn="ctr" fontAlgn="ctr"/>
                      <a:r>
                        <a:rPr lang="en-US" sz="2400" u="none" strike="noStrike">
                          <a:effectLst/>
                          <a:latin typeface="Microsoft YaHei UI" panose="020B0503020204020204" pitchFamily="34" charset="-122"/>
                          <a:ea typeface="Microsoft YaHei UI" panose="020B0503020204020204" pitchFamily="34" charset="-122"/>
                        </a:rPr>
                        <a:t>3</a:t>
                      </a:r>
                      <a:endParaRPr 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tc>
                  <a:txBody>
                    <a:bodyPr/>
                    <a:lstStyle/>
                    <a:p>
                      <a:pPr algn="ctr" fontAlgn="ctr"/>
                      <a:r>
                        <a:rPr lang="ja-JP" altLang="en-US" sz="2400" u="none" strike="noStrike">
                          <a:effectLst/>
                          <a:latin typeface="Microsoft YaHei UI" panose="020B0503020204020204" pitchFamily="34" charset="-122"/>
                          <a:ea typeface="Microsoft YaHei UI" panose="020B0503020204020204" pitchFamily="34" charset="-122"/>
                        </a:rPr>
                        <a:t>句子简化题</a:t>
                      </a:r>
                      <a:endParaRPr lang="ja-JP" alt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extLst>
                  <a:ext uri="{0D108BD9-81ED-4DB2-BD59-A6C34878D82A}">
                    <a16:rowId xmlns:a16="http://schemas.microsoft.com/office/drawing/2014/main" val="3291881375"/>
                  </a:ext>
                </a:extLst>
              </a:tr>
              <a:tr h="615963">
                <a:tc>
                  <a:txBody>
                    <a:bodyPr/>
                    <a:lstStyle/>
                    <a:p>
                      <a:pPr algn="ctr" fontAlgn="ctr"/>
                      <a:r>
                        <a:rPr lang="en-US" sz="2400" u="none" strike="noStrike">
                          <a:effectLst/>
                          <a:latin typeface="Microsoft YaHei UI" panose="020B0503020204020204" pitchFamily="34" charset="-122"/>
                          <a:ea typeface="Microsoft YaHei UI" panose="020B0503020204020204" pitchFamily="34" charset="-122"/>
                        </a:rPr>
                        <a:t>4</a:t>
                      </a:r>
                      <a:endParaRPr 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ja-JP" altLang="en-US" sz="2400" u="none" strike="noStrike">
                          <a:effectLst/>
                          <a:latin typeface="Microsoft YaHei UI" panose="020B0503020204020204" pitchFamily="34" charset="-122"/>
                          <a:ea typeface="Microsoft YaHei UI" panose="020B0503020204020204" pitchFamily="34" charset="-122"/>
                        </a:rPr>
                        <a:t>句子插入题</a:t>
                      </a:r>
                      <a:endParaRPr lang="ja-JP" alt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extLst>
                  <a:ext uri="{0D108BD9-81ED-4DB2-BD59-A6C34878D82A}">
                    <a16:rowId xmlns:a16="http://schemas.microsoft.com/office/drawing/2014/main" val="1055087793"/>
                  </a:ext>
                </a:extLst>
              </a:tr>
              <a:tr h="615963">
                <a:tc>
                  <a:txBody>
                    <a:bodyPr/>
                    <a:lstStyle/>
                    <a:p>
                      <a:pPr algn="ctr" fontAlgn="ctr"/>
                      <a:r>
                        <a:rPr lang="en-US" sz="2400" u="none" strike="noStrike">
                          <a:effectLst/>
                          <a:latin typeface="Microsoft YaHei UI" panose="020B0503020204020204" pitchFamily="34" charset="-122"/>
                          <a:ea typeface="Microsoft YaHei UI" panose="020B0503020204020204" pitchFamily="34" charset="-122"/>
                        </a:rPr>
                        <a:t>5</a:t>
                      </a:r>
                      <a:endParaRPr 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ja-JP" altLang="en-US" sz="2400" u="none" strike="noStrike">
                          <a:effectLst/>
                          <a:latin typeface="Microsoft YaHei UI" panose="020B0503020204020204" pitchFamily="34" charset="-122"/>
                          <a:ea typeface="Microsoft YaHei UI" panose="020B0503020204020204" pitchFamily="34" charset="-122"/>
                        </a:rPr>
                        <a:t>修辞目的题</a:t>
                      </a:r>
                      <a:endParaRPr lang="ja-JP" alt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extLst>
                  <a:ext uri="{0D108BD9-81ED-4DB2-BD59-A6C34878D82A}">
                    <a16:rowId xmlns:a16="http://schemas.microsoft.com/office/drawing/2014/main" val="3996238381"/>
                  </a:ext>
                </a:extLst>
              </a:tr>
              <a:tr h="615963">
                <a:tc>
                  <a:txBody>
                    <a:bodyPr/>
                    <a:lstStyle/>
                    <a:p>
                      <a:pPr algn="ctr" fontAlgn="ctr"/>
                      <a:r>
                        <a:rPr lang="en-US" sz="2400" u="none" strike="noStrike">
                          <a:effectLst/>
                          <a:latin typeface="Microsoft YaHei UI" panose="020B0503020204020204" pitchFamily="34" charset="-122"/>
                          <a:ea typeface="Microsoft YaHei UI" panose="020B0503020204020204" pitchFamily="34" charset="-122"/>
                        </a:rPr>
                        <a:t>6</a:t>
                      </a:r>
                      <a:endParaRPr 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ja-JP" altLang="en-US" sz="2400" u="none" strike="noStrike">
                          <a:effectLst/>
                          <a:latin typeface="Microsoft YaHei UI" panose="020B0503020204020204" pitchFamily="34" charset="-122"/>
                          <a:ea typeface="Microsoft YaHei UI" panose="020B0503020204020204" pitchFamily="34" charset="-122"/>
                        </a:rPr>
                        <a:t>推断题</a:t>
                      </a:r>
                      <a:endParaRPr lang="ja-JP" alt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extLst>
                  <a:ext uri="{0D108BD9-81ED-4DB2-BD59-A6C34878D82A}">
                    <a16:rowId xmlns:a16="http://schemas.microsoft.com/office/drawing/2014/main" val="296851056"/>
                  </a:ext>
                </a:extLst>
              </a:tr>
              <a:tr h="615963">
                <a:tc>
                  <a:txBody>
                    <a:bodyPr/>
                    <a:lstStyle/>
                    <a:p>
                      <a:pPr algn="ctr" fontAlgn="ctr"/>
                      <a:r>
                        <a:rPr lang="en-US" sz="2400" u="none" strike="noStrike">
                          <a:effectLst/>
                          <a:latin typeface="Microsoft YaHei UI" panose="020B0503020204020204" pitchFamily="34" charset="-122"/>
                          <a:ea typeface="Microsoft YaHei UI" panose="020B0503020204020204" pitchFamily="34" charset="-122"/>
                        </a:rPr>
                        <a:t>7</a:t>
                      </a:r>
                      <a:endParaRPr 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ja-JP" altLang="en-US" sz="2400" u="none" strike="noStrike">
                          <a:effectLst/>
                          <a:latin typeface="Microsoft YaHei UI" panose="020B0503020204020204" pitchFamily="34" charset="-122"/>
                          <a:ea typeface="Microsoft YaHei UI" panose="020B0503020204020204" pitchFamily="34" charset="-122"/>
                        </a:rPr>
                        <a:t>总结题</a:t>
                      </a:r>
                      <a:endParaRPr lang="ja-JP" alt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extLst>
                  <a:ext uri="{0D108BD9-81ED-4DB2-BD59-A6C34878D82A}">
                    <a16:rowId xmlns:a16="http://schemas.microsoft.com/office/drawing/2014/main" val="2169213308"/>
                  </a:ext>
                </a:extLst>
              </a:tr>
              <a:tr h="615963">
                <a:tc>
                  <a:txBody>
                    <a:bodyPr/>
                    <a:lstStyle/>
                    <a:p>
                      <a:pPr algn="ctr" fontAlgn="ctr"/>
                      <a:r>
                        <a:rPr lang="en-US" sz="2400" u="none" strike="noStrike">
                          <a:effectLst/>
                          <a:latin typeface="Microsoft YaHei UI" panose="020B0503020204020204" pitchFamily="34" charset="-122"/>
                          <a:ea typeface="Microsoft YaHei UI" panose="020B0503020204020204" pitchFamily="34" charset="-122"/>
                        </a:rPr>
                        <a:t>8</a:t>
                      </a:r>
                      <a:endParaRPr 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tc>
                  <a:txBody>
                    <a:bodyPr/>
                    <a:lstStyle/>
                    <a:p>
                      <a:pPr algn="ctr" fontAlgn="ctr"/>
                      <a:r>
                        <a:rPr lang="ja-JP" altLang="en-US" sz="2400" b="0" i="0" u="none" strike="noStrike">
                          <a:solidFill>
                            <a:srgbClr val="000000"/>
                          </a:solidFill>
                          <a:effectLst/>
                          <a:latin typeface="Microsoft YaHei UI" panose="020B0503020204020204" pitchFamily="34" charset="-122"/>
                          <a:ea typeface="Microsoft YaHei UI" panose="020B0503020204020204" pitchFamily="34" charset="-122"/>
                        </a:rPr>
                        <a:t>复习</a:t>
                      </a:r>
                      <a:r>
                        <a:rPr lang="zh-CN" altLang="en-US" sz="2400" b="0" i="0" u="none" strike="noStrike" dirty="0">
                          <a:solidFill>
                            <a:srgbClr val="000000"/>
                          </a:solidFill>
                          <a:effectLst/>
                          <a:latin typeface="Microsoft YaHei UI" panose="020B0503020204020204" pitchFamily="34" charset="-122"/>
                          <a:ea typeface="Microsoft YaHei UI" panose="020B0503020204020204" pitchFamily="34" charset="-122"/>
                        </a:rPr>
                        <a:t>，篇章练习</a:t>
                      </a:r>
                      <a:endParaRPr lang="ja-JP" altLang="en-US" sz="2400" b="0" i="0" u="none" strike="noStrike">
                        <a:solidFill>
                          <a:srgbClr val="000000"/>
                        </a:solidFill>
                        <a:effectLst/>
                        <a:latin typeface="Microsoft YaHei UI" panose="020B0503020204020204" pitchFamily="34" charset="-122"/>
                        <a:ea typeface="Microsoft YaHei UI" panose="020B0503020204020204" pitchFamily="34" charset="-122"/>
                      </a:endParaRPr>
                    </a:p>
                  </a:txBody>
                  <a:tcPr marL="1283" marR="1283" marT="1283" marB="0" anchor="ctr"/>
                </a:tc>
                <a:extLst>
                  <a:ext uri="{0D108BD9-81ED-4DB2-BD59-A6C34878D82A}">
                    <a16:rowId xmlns:a16="http://schemas.microsoft.com/office/drawing/2014/main" val="1339345280"/>
                  </a:ext>
                </a:extLst>
              </a:tr>
            </a:tbl>
          </a:graphicData>
        </a:graphic>
      </p:graphicFrame>
    </p:spTree>
    <p:extLst>
      <p:ext uri="{BB962C8B-B14F-4D97-AF65-F5344CB8AC3E}">
        <p14:creationId xmlns:p14="http://schemas.microsoft.com/office/powerpoint/2010/main" val="1347056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941FE7-4206-9E44-98D5-CA51F60E7226}"/>
              </a:ext>
            </a:extLst>
          </p:cNvPr>
          <p:cNvSpPr>
            <a:spLocks noGrp="1"/>
          </p:cNvSpPr>
          <p:nvPr>
            <p:ph idx="1"/>
          </p:nvPr>
        </p:nvSpPr>
        <p:spPr/>
        <p:txBody>
          <a:bodyPr/>
          <a:lstStyle/>
          <a:p>
            <a:pPr marL="0" indent="0">
              <a:buNone/>
            </a:pPr>
            <a:r>
              <a:rPr lang="en-US" altLang="ja-JP" sz="3200" dirty="0"/>
              <a:t>1. </a:t>
            </a:r>
            <a:r>
              <a:rPr lang="ja-JP" altLang="en-US" sz="3200"/>
              <a:t>笔记</a:t>
            </a:r>
          </a:p>
          <a:p>
            <a:pPr lvl="1"/>
            <a:r>
              <a:rPr lang="ja-JP" altLang="en-US" sz="3200"/>
              <a:t>解题方法思路</a:t>
            </a:r>
          </a:p>
          <a:p>
            <a:pPr lvl="1"/>
            <a:r>
              <a:rPr lang="ja-JP" altLang="en-US" sz="3200"/>
              <a:t>单词单词单词</a:t>
            </a:r>
          </a:p>
          <a:p>
            <a:pPr marL="0" indent="0">
              <a:buNone/>
            </a:pPr>
            <a:r>
              <a:rPr lang="en-US" altLang="ja-JP" sz="3200" dirty="0"/>
              <a:t>2.</a:t>
            </a:r>
            <a:r>
              <a:rPr lang="zh-CN" altLang="en-US" sz="3200" dirty="0"/>
              <a:t> </a:t>
            </a:r>
            <a:r>
              <a:rPr lang="en-US" altLang="zh-CN" sz="3200" dirty="0"/>
              <a:t>TPO</a:t>
            </a:r>
            <a:r>
              <a:rPr lang="zh-CN" altLang="en-US" sz="3200" dirty="0"/>
              <a:t>练习</a:t>
            </a:r>
            <a:endParaRPr lang="ja-JP" altLang="en-US" sz="3200"/>
          </a:p>
          <a:p>
            <a:pPr marL="0" indent="0">
              <a:buNone/>
            </a:pPr>
            <a:r>
              <a:rPr lang="en-US" altLang="ja-JP" sz="3200" dirty="0"/>
              <a:t>3. </a:t>
            </a:r>
            <a:r>
              <a:rPr lang="ja-JP" altLang="en-US" sz="3200"/>
              <a:t>背单词</a:t>
            </a:r>
          </a:p>
          <a:p>
            <a:endParaRPr lang="en-US" dirty="0"/>
          </a:p>
        </p:txBody>
      </p:sp>
      <p:sp>
        <p:nvSpPr>
          <p:cNvPr id="3" name="Title 2">
            <a:extLst>
              <a:ext uri="{FF2B5EF4-FFF2-40B4-BE49-F238E27FC236}">
                <a16:creationId xmlns:a16="http://schemas.microsoft.com/office/drawing/2014/main" id="{18F639EC-4B6A-E840-BCD8-BE274F65BBC7}"/>
              </a:ext>
            </a:extLst>
          </p:cNvPr>
          <p:cNvSpPr>
            <a:spLocks noGrp="1"/>
          </p:cNvSpPr>
          <p:nvPr>
            <p:ph type="title"/>
          </p:nvPr>
        </p:nvSpPr>
        <p:spPr/>
        <p:txBody>
          <a:bodyPr/>
          <a:lstStyle/>
          <a:p>
            <a:r>
              <a:rPr lang="ja-JP" altLang="en-US"/>
              <a:t>课堂要求</a:t>
            </a:r>
            <a:endParaRPr lang="en-US" dirty="0"/>
          </a:p>
        </p:txBody>
      </p:sp>
      <p:pic>
        <p:nvPicPr>
          <p:cNvPr id="4" name="Picture 3">
            <a:extLst>
              <a:ext uri="{FF2B5EF4-FFF2-40B4-BE49-F238E27FC236}">
                <a16:creationId xmlns:a16="http://schemas.microsoft.com/office/drawing/2014/main" id="{D28EB627-9824-B244-BA4B-4D70D565E5BF}"/>
              </a:ext>
            </a:extLst>
          </p:cNvPr>
          <p:cNvPicPr>
            <a:picLocks noChangeAspect="1"/>
          </p:cNvPicPr>
          <p:nvPr/>
        </p:nvPicPr>
        <p:blipFill>
          <a:blip r:embed="rId2"/>
          <a:stretch>
            <a:fillRect/>
          </a:stretch>
        </p:blipFill>
        <p:spPr>
          <a:xfrm>
            <a:off x="5549348" y="365125"/>
            <a:ext cx="5943600" cy="6134100"/>
          </a:xfrm>
          <a:prstGeom prst="rect">
            <a:avLst/>
          </a:prstGeom>
        </p:spPr>
      </p:pic>
      <p:sp>
        <p:nvSpPr>
          <p:cNvPr id="6" name="Rectangle 5">
            <a:extLst>
              <a:ext uri="{FF2B5EF4-FFF2-40B4-BE49-F238E27FC236}">
                <a16:creationId xmlns:a16="http://schemas.microsoft.com/office/drawing/2014/main" id="{82B2A8DB-90E5-4441-B290-B444E9DD17AB}"/>
              </a:ext>
            </a:extLst>
          </p:cNvPr>
          <p:cNvSpPr/>
          <p:nvPr/>
        </p:nvSpPr>
        <p:spPr>
          <a:xfrm>
            <a:off x="5789543" y="1454527"/>
            <a:ext cx="2584176" cy="403187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ja-JP" altLang="en-US" sz="3200" b="0" i="0" u="none" strike="noStrike" kern="1200" cap="none" spc="0" normalizeH="0" baseline="0" noProof="0">
                <a:ln>
                  <a:noFill/>
                </a:ln>
                <a:solidFill>
                  <a:srgbClr val="000000"/>
                </a:solidFill>
                <a:effectLst/>
                <a:uLnTx/>
                <a:uFillTx/>
                <a:latin typeface="Microsoft YaHei UI" panose="020B0503020204020204" pitchFamily="34" charset="-122"/>
                <a:ea typeface="Microsoft YaHei UI" panose="020B0503020204020204" pitchFamily="34" charset="-122"/>
                <a:cs typeface="+mn-cs"/>
              </a:rPr>
              <a:t>方法论：</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ja-JP" sz="3200" b="0" i="0" u="none" strike="noStrike" kern="1200" cap="none" spc="0" normalizeH="0" baseline="0" noProof="0" dirty="0">
                <a:ln>
                  <a:noFill/>
                </a:ln>
                <a:solidFill>
                  <a:srgbClr val="000000"/>
                </a:solidFill>
                <a:effectLst/>
                <a:uLnTx/>
                <a:uFillTx/>
                <a:latin typeface="Microsoft YaHei UI" panose="020B0503020204020204" pitchFamily="34" charset="-122"/>
                <a:ea typeface="Microsoft YaHei UI" panose="020B0503020204020204" pitchFamily="34" charset="-122"/>
                <a:cs typeface="+mn-cs"/>
              </a:rPr>
              <a:t>1 </a:t>
            </a:r>
            <a:r>
              <a:rPr kumimoji="0" lang="ja-JP" altLang="en-US" sz="3200" b="0" i="0" u="none" strike="noStrike" kern="1200" cap="none" spc="0" normalizeH="0" baseline="0" noProof="0">
                <a:ln>
                  <a:noFill/>
                </a:ln>
                <a:solidFill>
                  <a:srgbClr val="000000"/>
                </a:solidFill>
                <a:effectLst/>
                <a:uLnTx/>
                <a:uFillTx/>
                <a:latin typeface="Microsoft YaHei UI" panose="020B0503020204020204" pitchFamily="34" charset="-122"/>
                <a:ea typeface="Microsoft YaHei UI" panose="020B0503020204020204" pitchFamily="34" charset="-122"/>
                <a:cs typeface="+mn-cs"/>
              </a:rPr>
              <a:t>考察内容，题量，难易度</a:t>
            </a:r>
            <a:endParaRPr kumimoji="0" lang="en-US" altLang="ja-JP" sz="3200" b="0" i="0" u="none" strike="noStrike" kern="1200" cap="none" spc="0" normalizeH="0" baseline="0" noProof="0" dirty="0">
              <a:ln>
                <a:noFill/>
              </a:ln>
              <a:solidFill>
                <a:srgbClr val="000000"/>
              </a:solidFill>
              <a:effectLst/>
              <a:uLnTx/>
              <a:uFillTx/>
              <a:latin typeface="Microsoft YaHei UI" panose="020B0503020204020204" pitchFamily="34" charset="-122"/>
              <a:ea typeface="Microsoft YaHei UI"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ja-JP" altLang="en-US" sz="3200" b="0" i="0" u="none" strike="noStrike" kern="1200" cap="none" spc="0" normalizeH="0" baseline="0" noProof="0">
              <a:ln>
                <a:noFill/>
              </a:ln>
              <a:solidFill>
                <a:srgbClr val="000000"/>
              </a:solidFill>
              <a:effectLst/>
              <a:uLnTx/>
              <a:uFillTx/>
              <a:latin typeface="Microsoft YaHei UI" panose="020B0503020204020204" pitchFamily="34" charset="-122"/>
              <a:ea typeface="Microsoft YaHei UI"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ja-JP" sz="3200" b="0" i="0" u="none" strike="noStrike" kern="1200" cap="none" spc="0" normalizeH="0" baseline="0" noProof="0" dirty="0">
                <a:ln>
                  <a:noFill/>
                </a:ln>
                <a:solidFill>
                  <a:srgbClr val="000000"/>
                </a:solidFill>
                <a:effectLst/>
                <a:uLnTx/>
                <a:uFillTx/>
                <a:latin typeface="Microsoft YaHei UI" panose="020B0503020204020204" pitchFamily="34" charset="-122"/>
                <a:ea typeface="Microsoft YaHei UI" panose="020B0503020204020204" pitchFamily="34" charset="-122"/>
                <a:cs typeface="+mn-cs"/>
              </a:rPr>
              <a:t>2 </a:t>
            </a:r>
            <a:r>
              <a:rPr kumimoji="0" lang="ja-JP" altLang="en-US" sz="3200" b="0" i="0" u="none" strike="noStrike" kern="1200" cap="none" spc="0" normalizeH="0" baseline="0" noProof="0">
                <a:ln>
                  <a:noFill/>
                </a:ln>
                <a:solidFill>
                  <a:srgbClr val="000000"/>
                </a:solidFill>
                <a:effectLst/>
                <a:uLnTx/>
                <a:uFillTx/>
                <a:latin typeface="Microsoft YaHei UI" panose="020B0503020204020204" pitchFamily="34" charset="-122"/>
                <a:ea typeface="Microsoft YaHei UI" panose="020B0503020204020204" pitchFamily="34" charset="-122"/>
                <a:cs typeface="+mn-cs"/>
              </a:rPr>
              <a:t>方法</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Microsoft YaHei UI" panose="020B0503020204020204" pitchFamily="34" charset="-122"/>
                <a:ea typeface="Microsoft YaHei UI" panose="020B0503020204020204" pitchFamily="34" charset="-122"/>
                <a:cs typeface="+mn-cs"/>
              </a:rPr>
              <a:t>step 123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Microsoft YaHei UI" panose="020B0503020204020204" pitchFamily="34" charset="-122"/>
                <a:ea typeface="Microsoft YaHei UI" panose="020B0503020204020204" pitchFamily="34" charset="-122"/>
                <a:cs typeface="+mn-cs"/>
              </a:rPr>
              <a:t>…</a:t>
            </a:r>
          </a:p>
        </p:txBody>
      </p:sp>
      <p:sp>
        <p:nvSpPr>
          <p:cNvPr id="7" name="Rectangle 6">
            <a:extLst>
              <a:ext uri="{FF2B5EF4-FFF2-40B4-BE49-F238E27FC236}">
                <a16:creationId xmlns:a16="http://schemas.microsoft.com/office/drawing/2014/main" id="{2D021B88-BCB6-D54D-9C55-477C5FDD474D}"/>
              </a:ext>
            </a:extLst>
          </p:cNvPr>
          <p:cNvSpPr/>
          <p:nvPr/>
        </p:nvSpPr>
        <p:spPr>
          <a:xfrm>
            <a:off x="8839199" y="1539634"/>
            <a:ext cx="2584176" cy="138499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N" altLang="zh-CN" sz="2800" b="0" i="0" u="none" strike="noStrike" kern="1200" cap="none" spc="0" normalizeH="0" baseline="0" noProof="0" dirty="0">
                <a:ln>
                  <a:noFill/>
                </a:ln>
                <a:solidFill>
                  <a:srgbClr val="000000"/>
                </a:solidFill>
                <a:effectLst/>
                <a:uLnTx/>
                <a:uFillTx/>
                <a:latin typeface="Microsoft YaHei UI" panose="020B0503020204020204" pitchFamily="34" charset="-122"/>
                <a:ea typeface="Microsoft YaHei UI" panose="020B0503020204020204" pitchFamily="34" charset="-122"/>
                <a:cs typeface="+mn-cs"/>
              </a:rPr>
              <a:t>ex</a:t>
            </a:r>
            <a:r>
              <a:rPr kumimoji="0" lang="en-US" altLang="zh-CN" sz="2800" b="0" i="0" u="none" strike="noStrike" kern="1200" cap="none" spc="0" normalizeH="0" baseline="0" noProof="0" dirty="0" err="1">
                <a:ln>
                  <a:noFill/>
                </a:ln>
                <a:solidFill>
                  <a:srgbClr val="000000"/>
                </a:solidFill>
                <a:effectLst/>
                <a:uLnTx/>
                <a:uFillTx/>
                <a:latin typeface="Microsoft YaHei UI" panose="020B0503020204020204" pitchFamily="34" charset="-122"/>
                <a:ea typeface="Microsoft YaHei UI" panose="020B0503020204020204" pitchFamily="34" charset="-122"/>
                <a:cs typeface="+mn-cs"/>
              </a:rPr>
              <a:t>ploit</a:t>
            </a:r>
            <a:endParaRPr kumimoji="0" lang="en-US" altLang="zh-CN" sz="2800" b="0" i="0" u="none" strike="noStrike" kern="1200" cap="none" spc="0" normalizeH="0" baseline="0" noProof="0" dirty="0">
              <a:ln>
                <a:noFill/>
              </a:ln>
              <a:solidFill>
                <a:srgbClr val="000000"/>
              </a:solidFill>
              <a:effectLst/>
              <a:uLnTx/>
              <a:uFillTx/>
              <a:latin typeface="Microsoft YaHei UI" panose="020B0503020204020204" pitchFamily="34" charset="-122"/>
              <a:ea typeface="Microsoft YaHei UI"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kern="1200" dirty="0">
                <a:latin typeface="Microsoft YaHei UI" panose="020B0503020204020204" pitchFamily="34" charset="-122"/>
                <a:ea typeface="Microsoft YaHei UI" panose="020B0503020204020204" pitchFamily="34" charset="-122"/>
                <a:cs typeface="+mn-cs"/>
              </a:rPr>
              <a:t>v.</a:t>
            </a:r>
            <a:r>
              <a:rPr lang="zh-CN" altLang="en-US" sz="2800" kern="1200" dirty="0">
                <a:latin typeface="Microsoft YaHei UI" panose="020B0503020204020204" pitchFamily="34" charset="-122"/>
                <a:ea typeface="Microsoft YaHei UI" panose="020B0503020204020204" pitchFamily="34" charset="-122"/>
                <a:cs typeface="+mn-cs"/>
              </a:rPr>
              <a:t> 剥削，利用</a:t>
            </a:r>
            <a:endParaRPr lang="en-US" altLang="zh-CN" sz="2800" kern="1200" dirty="0">
              <a:latin typeface="Microsoft YaHei UI" panose="020B0503020204020204" pitchFamily="34" charset="-122"/>
              <a:ea typeface="Microsoft YaHei UI"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kern="1200" dirty="0">
                <a:latin typeface="Microsoft YaHei UI" panose="020B0503020204020204" pitchFamily="34" charset="-122"/>
                <a:ea typeface="Microsoft YaHei UI" panose="020B0503020204020204" pitchFamily="34" charset="-122"/>
                <a:cs typeface="+mn-cs"/>
              </a:rPr>
              <a:t>=utilize</a:t>
            </a:r>
          </a:p>
        </p:txBody>
      </p:sp>
    </p:spTree>
    <p:extLst>
      <p:ext uri="{BB962C8B-B14F-4D97-AF65-F5344CB8AC3E}">
        <p14:creationId xmlns:p14="http://schemas.microsoft.com/office/powerpoint/2010/main" val="1627315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5F130B-C961-424F-B46F-9AD186A7D043}"/>
              </a:ext>
            </a:extLst>
          </p:cNvPr>
          <p:cNvSpPr>
            <a:spLocks noGrp="1"/>
          </p:cNvSpPr>
          <p:nvPr>
            <p:ph idx="1"/>
          </p:nvPr>
        </p:nvSpPr>
        <p:spPr/>
        <p:txBody>
          <a:bodyPr>
            <a:normAutofit/>
          </a:bodyPr>
          <a:lstStyle/>
          <a:p>
            <a:pPr marL="0" indent="0">
              <a:buNone/>
            </a:pPr>
            <a:r>
              <a:rPr lang="en-US" altLang="ja-JP" dirty="0"/>
              <a:t>1. </a:t>
            </a:r>
            <a:r>
              <a:rPr lang="ja-JP" altLang="en-US"/>
              <a:t>分散时间，零散时间重复记忆</a:t>
            </a:r>
          </a:p>
          <a:p>
            <a:pPr marL="0" indent="0">
              <a:buNone/>
            </a:pPr>
            <a:r>
              <a:rPr lang="en-US" altLang="ja-JP" dirty="0"/>
              <a:t>2. </a:t>
            </a:r>
            <a:r>
              <a:rPr lang="ja-JP" altLang="en-US"/>
              <a:t>固定数量：每天循环</a:t>
            </a:r>
            <a:r>
              <a:rPr lang="en-US" altLang="zh-CN" dirty="0"/>
              <a:t>2-</a:t>
            </a:r>
            <a:r>
              <a:rPr lang="en-US" altLang="ja-JP" dirty="0"/>
              <a:t>3</a:t>
            </a:r>
            <a:r>
              <a:rPr lang="ja-JP" altLang="en-US"/>
              <a:t>个</a:t>
            </a:r>
            <a:r>
              <a:rPr lang="en-US" dirty="0"/>
              <a:t>list</a:t>
            </a:r>
          </a:p>
          <a:p>
            <a:pPr marL="0" indent="0">
              <a:buNone/>
            </a:pPr>
            <a:r>
              <a:rPr lang="en-US" dirty="0"/>
              <a:t>3. </a:t>
            </a:r>
            <a:r>
              <a:rPr lang="ja-JP" altLang="en-US"/>
              <a:t>推荐语境：</a:t>
            </a:r>
          </a:p>
          <a:p>
            <a:pPr marL="0" indent="0">
              <a:buNone/>
            </a:pPr>
            <a:r>
              <a:rPr lang="en-US" altLang="ja-JP" dirty="0"/>
              <a:t>- </a:t>
            </a:r>
            <a:r>
              <a:rPr lang="ja-JP" altLang="en-US"/>
              <a:t>英文操作系统</a:t>
            </a:r>
          </a:p>
          <a:p>
            <a:pPr marL="0" indent="0">
              <a:buNone/>
            </a:pPr>
            <a:r>
              <a:rPr lang="en-US" altLang="ja-JP" dirty="0"/>
              <a:t>- </a:t>
            </a:r>
            <a:r>
              <a:rPr lang="en-US" dirty="0"/>
              <a:t>BBC/discovery</a:t>
            </a:r>
            <a:r>
              <a:rPr lang="ja-JP" altLang="en-US"/>
              <a:t>纪录片</a:t>
            </a:r>
          </a:p>
          <a:p>
            <a:pPr marL="0" indent="0">
              <a:buNone/>
            </a:pPr>
            <a:r>
              <a:rPr lang="en-US" altLang="ja-JP" dirty="0"/>
              <a:t>- </a:t>
            </a:r>
            <a:r>
              <a:rPr lang="ja-JP" altLang="en-US"/>
              <a:t>英文歌</a:t>
            </a:r>
          </a:p>
          <a:p>
            <a:pPr marL="0" indent="0">
              <a:buNone/>
            </a:pPr>
            <a:endParaRPr lang="ja-JP" altLang="en-US"/>
          </a:p>
          <a:p>
            <a:pPr marL="0" indent="0">
              <a:buNone/>
            </a:pPr>
            <a:endParaRPr lang="en-US" dirty="0"/>
          </a:p>
        </p:txBody>
      </p:sp>
      <p:sp>
        <p:nvSpPr>
          <p:cNvPr id="3" name="Title 2">
            <a:extLst>
              <a:ext uri="{FF2B5EF4-FFF2-40B4-BE49-F238E27FC236}">
                <a16:creationId xmlns:a16="http://schemas.microsoft.com/office/drawing/2014/main" id="{BCAB4494-5CBD-2C44-A529-517AF230BC2C}"/>
              </a:ext>
            </a:extLst>
          </p:cNvPr>
          <p:cNvSpPr>
            <a:spLocks noGrp="1"/>
          </p:cNvSpPr>
          <p:nvPr>
            <p:ph type="title"/>
          </p:nvPr>
        </p:nvSpPr>
        <p:spPr/>
        <p:txBody>
          <a:bodyPr/>
          <a:lstStyle/>
          <a:p>
            <a:r>
              <a:rPr lang="ja-JP" altLang="en-US"/>
              <a:t>怎么背</a:t>
            </a:r>
            <a:r>
              <a:rPr lang="zh-CN" altLang="en-US" dirty="0"/>
              <a:t>：</a:t>
            </a:r>
            <a:endParaRPr lang="en-US" dirty="0"/>
          </a:p>
        </p:txBody>
      </p:sp>
      <p:sp>
        <p:nvSpPr>
          <p:cNvPr id="6" name="Content Placeholder 1">
            <a:extLst>
              <a:ext uri="{FF2B5EF4-FFF2-40B4-BE49-F238E27FC236}">
                <a16:creationId xmlns:a16="http://schemas.microsoft.com/office/drawing/2014/main" id="{E9A6B737-55A6-394D-BAB7-888DCAB044A4}"/>
              </a:ext>
            </a:extLst>
          </p:cNvPr>
          <p:cNvSpPr txBox="1">
            <a:spLocks/>
          </p:cNvSpPr>
          <p:nvPr/>
        </p:nvSpPr>
        <p:spPr>
          <a:xfrm>
            <a:off x="6745224" y="1371600"/>
            <a:ext cx="5300472" cy="617696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ja-JP" altLang="en-US"/>
              <a:t>专业词汇</a:t>
            </a:r>
            <a:r>
              <a:rPr lang="zh-CN" altLang="en-US" dirty="0"/>
              <a:t>❌</a:t>
            </a:r>
            <a:endParaRPr lang="en-US" altLang="zh-CN" dirty="0"/>
          </a:p>
          <a:p>
            <a:r>
              <a:rPr lang="ja-JP" altLang="en-US"/>
              <a:t>花鸟鱼虫的名字</a:t>
            </a:r>
            <a:endParaRPr lang="en-US" altLang="ja-JP" dirty="0"/>
          </a:p>
          <a:p>
            <a:r>
              <a:rPr lang="ja-JP" altLang="en-US"/>
              <a:t>学科概念</a:t>
            </a:r>
            <a:endParaRPr lang="en-US" altLang="ja-JP" dirty="0"/>
          </a:p>
          <a:p>
            <a:endParaRPr lang="en-US" altLang="zh-CN" dirty="0"/>
          </a:p>
          <a:p>
            <a:pPr marL="0" indent="0">
              <a:buNone/>
            </a:pPr>
            <a:r>
              <a:rPr lang="ja-JP" altLang="en-US"/>
              <a:t>常用词汇</a:t>
            </a:r>
            <a:r>
              <a:rPr lang="zh-CN" altLang="en-US" dirty="0"/>
              <a:t>✅</a:t>
            </a:r>
            <a:endParaRPr lang="en-US" altLang="zh-CN" dirty="0"/>
          </a:p>
          <a:p>
            <a:r>
              <a:rPr lang="ja-JP" altLang="en-US"/>
              <a:t>动词</a:t>
            </a:r>
            <a:endParaRPr lang="en-US" altLang="ja-JP" dirty="0"/>
          </a:p>
          <a:p>
            <a:r>
              <a:rPr lang="ja-JP" altLang="en-US"/>
              <a:t>形容词</a:t>
            </a:r>
            <a:endParaRPr lang="en-US" altLang="ja-JP" dirty="0"/>
          </a:p>
          <a:p>
            <a:r>
              <a:rPr lang="ja-JP" altLang="en-US"/>
              <a:t>逻辑关系词</a:t>
            </a:r>
            <a:endParaRPr lang="en-US" altLang="ja-JP" dirty="0"/>
          </a:p>
        </p:txBody>
      </p:sp>
      <p:sp>
        <p:nvSpPr>
          <p:cNvPr id="7" name="Title 2">
            <a:extLst>
              <a:ext uri="{FF2B5EF4-FFF2-40B4-BE49-F238E27FC236}">
                <a16:creationId xmlns:a16="http://schemas.microsoft.com/office/drawing/2014/main" id="{ABA4B9F0-04B1-014C-8AAF-21184EB6FD45}"/>
              </a:ext>
            </a:extLst>
          </p:cNvPr>
          <p:cNvSpPr txBox="1">
            <a:spLocks/>
          </p:cNvSpPr>
          <p:nvPr/>
        </p:nvSpPr>
        <p:spPr>
          <a:xfrm>
            <a:off x="6745224" y="365124"/>
            <a:ext cx="10515600" cy="7920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stStyle>
          <a:p>
            <a:r>
              <a:rPr lang="ja-JP" altLang="en-US"/>
              <a:t>背什么</a:t>
            </a:r>
            <a:r>
              <a:rPr lang="zh-CN" altLang="en-US" dirty="0"/>
              <a:t>：</a:t>
            </a:r>
            <a:endParaRPr lang="en-US" dirty="0"/>
          </a:p>
        </p:txBody>
      </p:sp>
    </p:spTree>
    <p:extLst>
      <p:ext uri="{BB962C8B-B14F-4D97-AF65-F5344CB8AC3E}">
        <p14:creationId xmlns:p14="http://schemas.microsoft.com/office/powerpoint/2010/main" val="1069780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83517-4BF2-984A-90C9-304A1CF51606}"/>
              </a:ext>
            </a:extLst>
          </p:cNvPr>
          <p:cNvSpPr>
            <a:spLocks noGrp="1"/>
          </p:cNvSpPr>
          <p:nvPr>
            <p:ph type="ctrTitle"/>
          </p:nvPr>
        </p:nvSpPr>
        <p:spPr/>
        <p:txBody>
          <a:bodyPr/>
          <a:lstStyle/>
          <a:p>
            <a:r>
              <a:rPr lang="ja-JP" altLang="en-US"/>
              <a:t>事实信息题</a:t>
            </a:r>
            <a:endParaRPr lang="en-US" dirty="0"/>
          </a:p>
        </p:txBody>
      </p:sp>
      <p:sp>
        <p:nvSpPr>
          <p:cNvPr id="5" name="Subtitle 4">
            <a:extLst>
              <a:ext uri="{FF2B5EF4-FFF2-40B4-BE49-F238E27FC236}">
                <a16:creationId xmlns:a16="http://schemas.microsoft.com/office/drawing/2014/main" id="{983C32A4-312A-AE4B-A3B0-7296BD2BC350}"/>
              </a:ext>
            </a:extLst>
          </p:cNvPr>
          <p:cNvSpPr>
            <a:spLocks noGrp="1"/>
          </p:cNvSpPr>
          <p:nvPr>
            <p:ph type="subTitle" idx="1"/>
          </p:nvPr>
        </p:nvSpPr>
        <p:spPr/>
        <p:txBody>
          <a:bodyPr/>
          <a:lstStyle/>
          <a:p>
            <a:r>
              <a:rPr lang="en-US" altLang="zh-CN" dirty="0"/>
              <a:t>Factual</a:t>
            </a:r>
            <a:r>
              <a:rPr lang="zh-CN" altLang="en-US" dirty="0"/>
              <a:t> </a:t>
            </a:r>
            <a:r>
              <a:rPr lang="en-US" altLang="zh-CN" dirty="0"/>
              <a:t>Information</a:t>
            </a:r>
            <a:r>
              <a:rPr lang="zh-CN" altLang="en-US" dirty="0"/>
              <a:t> </a:t>
            </a:r>
            <a:r>
              <a:rPr lang="en-US" altLang="zh-CN" dirty="0"/>
              <a:t>Question</a:t>
            </a:r>
            <a:endParaRPr lang="en-CN" dirty="0"/>
          </a:p>
        </p:txBody>
      </p:sp>
    </p:spTree>
    <p:extLst>
      <p:ext uri="{BB962C8B-B14F-4D97-AF65-F5344CB8AC3E}">
        <p14:creationId xmlns:p14="http://schemas.microsoft.com/office/powerpoint/2010/main" val="25836449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37C1F1-EB80-2B4E-B1A3-B24B7BD0ABA8}"/>
              </a:ext>
            </a:extLst>
          </p:cNvPr>
          <p:cNvSpPr>
            <a:spLocks noGrp="1"/>
          </p:cNvSpPr>
          <p:nvPr>
            <p:ph idx="1"/>
          </p:nvPr>
        </p:nvSpPr>
        <p:spPr/>
        <p:txBody>
          <a:bodyPr/>
          <a:lstStyle/>
          <a:p>
            <a:r>
              <a:rPr lang="en-CN" dirty="0"/>
              <a:t>各种介绍</a:t>
            </a:r>
            <a:r>
              <a:rPr lang="zh-CN" altLang="en-US" dirty="0"/>
              <a:t>（自我介绍，考试介绍，课堂介绍）</a:t>
            </a:r>
            <a:endParaRPr lang="en-US" altLang="zh-CN" dirty="0"/>
          </a:p>
          <a:p>
            <a:pPr marL="0" indent="0">
              <a:buNone/>
            </a:pPr>
            <a:endParaRPr lang="en-US" altLang="zh-CN" dirty="0"/>
          </a:p>
          <a:p>
            <a:r>
              <a:rPr lang="en-CN" dirty="0"/>
              <a:t>事实信息题</a:t>
            </a:r>
          </a:p>
          <a:p>
            <a:r>
              <a:rPr lang="en-CN" dirty="0"/>
              <a:t>否定事实信息题</a:t>
            </a:r>
          </a:p>
          <a:p>
            <a:endParaRPr lang="en-CN" dirty="0"/>
          </a:p>
        </p:txBody>
      </p:sp>
      <p:sp>
        <p:nvSpPr>
          <p:cNvPr id="3" name="Title 2">
            <a:extLst>
              <a:ext uri="{FF2B5EF4-FFF2-40B4-BE49-F238E27FC236}">
                <a16:creationId xmlns:a16="http://schemas.microsoft.com/office/drawing/2014/main" id="{A6E66528-D33F-7841-8769-58B75CE48858}"/>
              </a:ext>
            </a:extLst>
          </p:cNvPr>
          <p:cNvSpPr>
            <a:spLocks noGrp="1"/>
          </p:cNvSpPr>
          <p:nvPr>
            <p:ph type="title"/>
          </p:nvPr>
        </p:nvSpPr>
        <p:spPr/>
        <p:txBody>
          <a:bodyPr/>
          <a:lstStyle/>
          <a:p>
            <a:r>
              <a:rPr lang="en-CN" dirty="0"/>
              <a:t>课程内容</a:t>
            </a:r>
          </a:p>
        </p:txBody>
      </p:sp>
    </p:spTree>
    <p:extLst>
      <p:ext uri="{BB962C8B-B14F-4D97-AF65-F5344CB8AC3E}">
        <p14:creationId xmlns:p14="http://schemas.microsoft.com/office/powerpoint/2010/main" val="86692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5B1B4C5-4279-E74C-ABF4-2E5757D473B2}"/>
              </a:ext>
            </a:extLst>
          </p:cNvPr>
          <p:cNvSpPr>
            <a:spLocks noGrp="1"/>
          </p:cNvSpPr>
          <p:nvPr>
            <p:ph idx="1"/>
          </p:nvPr>
        </p:nvSpPr>
        <p:spPr/>
        <p:txBody>
          <a:bodyPr>
            <a:normAutofit lnSpcReduction="10000"/>
          </a:bodyPr>
          <a:lstStyle/>
          <a:p>
            <a:pPr>
              <a:lnSpc>
                <a:spcPct val="150000"/>
              </a:lnSpc>
            </a:pPr>
            <a:r>
              <a:rPr lang="en-US" altLang="ja-JP" dirty="0"/>
              <a:t>According to the paragraph, which of the following is true of X?</a:t>
            </a:r>
          </a:p>
          <a:p>
            <a:pPr>
              <a:lnSpc>
                <a:spcPct val="150000"/>
              </a:lnSpc>
            </a:pPr>
            <a:r>
              <a:rPr lang="en-US" altLang="ja-JP" dirty="0"/>
              <a:t>The author’s description of X mentions which of the following?         </a:t>
            </a:r>
          </a:p>
          <a:p>
            <a:pPr>
              <a:lnSpc>
                <a:spcPct val="150000"/>
              </a:lnSpc>
            </a:pPr>
            <a:r>
              <a:rPr lang="en-US" altLang="ja-JP" dirty="0"/>
              <a:t>According to the paragraph, why did X do Y?</a:t>
            </a:r>
          </a:p>
          <a:p>
            <a:pPr>
              <a:lnSpc>
                <a:spcPct val="150000"/>
              </a:lnSpc>
            </a:pPr>
            <a:r>
              <a:rPr lang="en-US" altLang="ja-JP" dirty="0"/>
              <a:t>According to the paragraph, X occurred because…</a:t>
            </a:r>
          </a:p>
          <a:p>
            <a:pPr>
              <a:lnSpc>
                <a:spcPct val="150000"/>
              </a:lnSpc>
            </a:pPr>
            <a:r>
              <a:rPr lang="en-US" altLang="ja-JP" dirty="0"/>
              <a:t>According to the paragraph, X did Y because… </a:t>
            </a:r>
            <a:endParaRPr lang="ja-JP" altLang="en-US"/>
          </a:p>
          <a:p>
            <a:pPr>
              <a:lnSpc>
                <a:spcPct val="150000"/>
              </a:lnSpc>
            </a:pPr>
            <a:endParaRPr lang="en-US" dirty="0"/>
          </a:p>
        </p:txBody>
      </p:sp>
      <p:sp>
        <p:nvSpPr>
          <p:cNvPr id="3" name="Title 2">
            <a:extLst>
              <a:ext uri="{FF2B5EF4-FFF2-40B4-BE49-F238E27FC236}">
                <a16:creationId xmlns:a16="http://schemas.microsoft.com/office/drawing/2014/main" id="{5C9F5CD8-778D-5B46-8295-D24EF04E3ABA}"/>
              </a:ext>
            </a:extLst>
          </p:cNvPr>
          <p:cNvSpPr>
            <a:spLocks noGrp="1"/>
          </p:cNvSpPr>
          <p:nvPr>
            <p:ph type="title"/>
          </p:nvPr>
        </p:nvSpPr>
        <p:spPr/>
        <p:txBody>
          <a:bodyPr/>
          <a:lstStyle/>
          <a:p>
            <a:r>
              <a:rPr lang="ja-JP" altLang="en-US"/>
              <a:t>题型识别</a:t>
            </a:r>
            <a:endParaRPr lang="en-US" dirty="0"/>
          </a:p>
        </p:txBody>
      </p:sp>
    </p:spTree>
    <p:extLst>
      <p:ext uri="{BB962C8B-B14F-4D97-AF65-F5344CB8AC3E}">
        <p14:creationId xmlns:p14="http://schemas.microsoft.com/office/powerpoint/2010/main" val="35209614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5B1B4C5-4279-E74C-ABF4-2E5757D473B2}"/>
              </a:ext>
            </a:extLst>
          </p:cNvPr>
          <p:cNvSpPr>
            <a:spLocks noGrp="1"/>
          </p:cNvSpPr>
          <p:nvPr>
            <p:ph idx="1"/>
          </p:nvPr>
        </p:nvSpPr>
        <p:spPr/>
        <p:txBody>
          <a:bodyPr/>
          <a:lstStyle/>
          <a:p>
            <a:pPr marL="0" indent="0">
              <a:lnSpc>
                <a:spcPct val="150000"/>
              </a:lnSpc>
              <a:buNone/>
            </a:pPr>
            <a:r>
              <a:rPr lang="en-US" altLang="ja-JP" dirty="0"/>
              <a:t>1. </a:t>
            </a:r>
            <a:r>
              <a:rPr lang="ja-JP" altLang="en-US"/>
              <a:t>题目数量（</a:t>
            </a:r>
            <a:r>
              <a:rPr lang="en-US" altLang="zh-CN" dirty="0"/>
              <a:t>2-5/</a:t>
            </a:r>
            <a:r>
              <a:rPr lang="zh-CN" altLang="en-US" dirty="0"/>
              <a:t>篇</a:t>
            </a:r>
            <a:r>
              <a:rPr lang="en-US" dirty="0"/>
              <a:t>）</a:t>
            </a:r>
          </a:p>
          <a:p>
            <a:pPr marL="0" indent="0">
              <a:lnSpc>
                <a:spcPct val="150000"/>
              </a:lnSpc>
              <a:buNone/>
            </a:pPr>
            <a:r>
              <a:rPr lang="en-US" dirty="0"/>
              <a:t>2. </a:t>
            </a:r>
            <a:r>
              <a:rPr lang="ja-JP" altLang="en-US"/>
              <a:t>考察：识别文章明确说明的信息</a:t>
            </a:r>
            <a:r>
              <a:rPr lang="zh-CN" altLang="en-US" dirty="0"/>
              <a:t>（通常</a:t>
            </a:r>
            <a:r>
              <a:rPr lang="en-US" altLang="zh-CN" dirty="0"/>
              <a:t>1-2</a:t>
            </a:r>
            <a:r>
              <a:rPr lang="ja-JP" altLang="en-US"/>
              <a:t>句话是问题的答案</a:t>
            </a:r>
            <a:r>
              <a:rPr lang="zh-CN" altLang="en-US" dirty="0"/>
              <a:t>）</a:t>
            </a:r>
            <a:endParaRPr lang="en-US" altLang="ja-JP" dirty="0"/>
          </a:p>
          <a:p>
            <a:pPr marL="0" indent="0">
              <a:lnSpc>
                <a:spcPct val="150000"/>
              </a:lnSpc>
              <a:buNone/>
            </a:pPr>
            <a:r>
              <a:rPr lang="en-US" altLang="zh-CN" dirty="0"/>
              <a:t>3.</a:t>
            </a:r>
            <a:r>
              <a:rPr lang="zh-CN" altLang="en-US" dirty="0"/>
              <a:t> </a:t>
            </a:r>
            <a:r>
              <a:rPr lang="ja-JP" altLang="en-US"/>
              <a:t>难度</a:t>
            </a:r>
            <a:r>
              <a:rPr lang="zh-CN" altLang="en-US" dirty="0"/>
              <a:t>：</a:t>
            </a:r>
            <a:r>
              <a:rPr lang="en-US" altLang="zh-CN" dirty="0"/>
              <a:t>2-3/5</a:t>
            </a:r>
            <a:endParaRPr lang="ja-JP" altLang="en-US"/>
          </a:p>
          <a:p>
            <a:pPr marL="0" indent="0">
              <a:lnSpc>
                <a:spcPct val="150000"/>
              </a:lnSpc>
              <a:buNone/>
            </a:pPr>
            <a:endParaRPr lang="ja-JP" altLang="en-US"/>
          </a:p>
          <a:p>
            <a:pPr marL="0" indent="0">
              <a:lnSpc>
                <a:spcPct val="150000"/>
              </a:lnSpc>
              <a:buNone/>
            </a:pPr>
            <a:endParaRPr lang="en-US" dirty="0"/>
          </a:p>
        </p:txBody>
      </p:sp>
      <p:sp>
        <p:nvSpPr>
          <p:cNvPr id="3" name="Title 2">
            <a:extLst>
              <a:ext uri="{FF2B5EF4-FFF2-40B4-BE49-F238E27FC236}">
                <a16:creationId xmlns:a16="http://schemas.microsoft.com/office/drawing/2014/main" id="{5C9F5CD8-778D-5B46-8295-D24EF04E3ABA}"/>
              </a:ext>
            </a:extLst>
          </p:cNvPr>
          <p:cNvSpPr>
            <a:spLocks noGrp="1"/>
          </p:cNvSpPr>
          <p:nvPr>
            <p:ph type="title"/>
          </p:nvPr>
        </p:nvSpPr>
        <p:spPr/>
        <p:txBody>
          <a:bodyPr/>
          <a:lstStyle/>
          <a:p>
            <a:r>
              <a:rPr lang="ja-JP" altLang="en-US"/>
              <a:t>题型识别</a:t>
            </a:r>
            <a:endParaRPr lang="en-US" dirty="0"/>
          </a:p>
        </p:txBody>
      </p:sp>
    </p:spTree>
    <p:extLst>
      <p:ext uri="{BB962C8B-B14F-4D97-AF65-F5344CB8AC3E}">
        <p14:creationId xmlns:p14="http://schemas.microsoft.com/office/powerpoint/2010/main" val="26264058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5B1B4C5-4279-E74C-ABF4-2E5757D473B2}"/>
              </a:ext>
            </a:extLst>
          </p:cNvPr>
          <p:cNvSpPr>
            <a:spLocks noGrp="1"/>
          </p:cNvSpPr>
          <p:nvPr>
            <p:ph idx="1"/>
          </p:nvPr>
        </p:nvSpPr>
        <p:spPr/>
        <p:txBody>
          <a:bodyPr>
            <a:normAutofit lnSpcReduction="10000"/>
          </a:bodyPr>
          <a:lstStyle/>
          <a:p>
            <a:pPr>
              <a:lnSpc>
                <a:spcPct val="150000"/>
              </a:lnSpc>
            </a:pPr>
            <a:r>
              <a:rPr lang="en-US" altLang="ja-JP" dirty="0"/>
              <a:t>According to the paragraph, which of the following is true of X?</a:t>
            </a:r>
          </a:p>
          <a:p>
            <a:pPr>
              <a:lnSpc>
                <a:spcPct val="150000"/>
              </a:lnSpc>
            </a:pPr>
            <a:r>
              <a:rPr lang="en-US" altLang="ja-JP" dirty="0"/>
              <a:t>The author’s description of X mentions which of the following?         </a:t>
            </a:r>
          </a:p>
          <a:p>
            <a:pPr>
              <a:lnSpc>
                <a:spcPct val="150000"/>
              </a:lnSpc>
            </a:pPr>
            <a:r>
              <a:rPr lang="en-US" altLang="ja-JP" dirty="0"/>
              <a:t>According to the paragraph, why did X do Y?</a:t>
            </a:r>
          </a:p>
          <a:p>
            <a:pPr>
              <a:lnSpc>
                <a:spcPct val="150000"/>
              </a:lnSpc>
            </a:pPr>
            <a:r>
              <a:rPr lang="en-US" altLang="ja-JP" dirty="0"/>
              <a:t>According to the paragraph, X occurred because…</a:t>
            </a:r>
          </a:p>
          <a:p>
            <a:pPr>
              <a:lnSpc>
                <a:spcPct val="150000"/>
              </a:lnSpc>
            </a:pPr>
            <a:r>
              <a:rPr lang="en-US" altLang="ja-JP" dirty="0"/>
              <a:t>According to the paragraph, X did Y because… </a:t>
            </a:r>
            <a:endParaRPr lang="ja-JP" altLang="en-US"/>
          </a:p>
          <a:p>
            <a:pPr>
              <a:lnSpc>
                <a:spcPct val="150000"/>
              </a:lnSpc>
            </a:pPr>
            <a:endParaRPr lang="en-US" dirty="0"/>
          </a:p>
        </p:txBody>
      </p:sp>
      <p:sp>
        <p:nvSpPr>
          <p:cNvPr id="3" name="Title 2">
            <a:extLst>
              <a:ext uri="{FF2B5EF4-FFF2-40B4-BE49-F238E27FC236}">
                <a16:creationId xmlns:a16="http://schemas.microsoft.com/office/drawing/2014/main" id="{5C9F5CD8-778D-5B46-8295-D24EF04E3ABA}"/>
              </a:ext>
            </a:extLst>
          </p:cNvPr>
          <p:cNvSpPr>
            <a:spLocks noGrp="1"/>
          </p:cNvSpPr>
          <p:nvPr>
            <p:ph type="title"/>
          </p:nvPr>
        </p:nvSpPr>
        <p:spPr/>
        <p:txBody>
          <a:bodyPr/>
          <a:lstStyle/>
          <a:p>
            <a:r>
              <a:rPr lang="ja-JP" altLang="en-US"/>
              <a:t>题型识别</a:t>
            </a:r>
            <a:endParaRPr lang="en-US" dirty="0"/>
          </a:p>
        </p:txBody>
      </p:sp>
      <p:sp>
        <p:nvSpPr>
          <p:cNvPr id="4" name="Rectangle 3">
            <a:extLst>
              <a:ext uri="{FF2B5EF4-FFF2-40B4-BE49-F238E27FC236}">
                <a16:creationId xmlns:a16="http://schemas.microsoft.com/office/drawing/2014/main" id="{89A33814-AC0E-6443-B9AB-4F85E23F35B8}"/>
              </a:ext>
            </a:extLst>
          </p:cNvPr>
          <p:cNvSpPr/>
          <p:nvPr/>
        </p:nvSpPr>
        <p:spPr>
          <a:xfrm>
            <a:off x="4202922" y="387747"/>
            <a:ext cx="6266957" cy="769441"/>
          </a:xfrm>
          <a:prstGeom prst="rect">
            <a:avLst/>
          </a:prstGeom>
          <a:noFill/>
        </p:spPr>
        <p:txBody>
          <a:bodyPr wrap="square" lIns="91440" tIns="45720" rIns="91440" bIns="45720">
            <a:spAutoFit/>
          </a:bodyPr>
          <a:lstStyle/>
          <a:p>
            <a:pPr algn="ctr"/>
            <a:r>
              <a:rPr lang="zh-CN" altLang="en-US" sz="4400" b="1" dirty="0">
                <a:ln w="0"/>
                <a:solidFill>
                  <a:schemeClr val="accent6">
                    <a:lumMod val="60000"/>
                    <a:lumOff val="40000"/>
                  </a:schemeClr>
                </a:solidFill>
                <a:effectLst>
                  <a:outerShdw blurRad="38100" dist="25400" dir="5400000" algn="ctr" rotWithShape="0">
                    <a:srgbClr val="6E747A">
                      <a:alpha val="43000"/>
                    </a:srgbClr>
                  </a:outerShdw>
                </a:effectLst>
                <a:latin typeface="Microsoft YaHei UI" panose="020B0503020204020204" pitchFamily="34" charset="-122"/>
                <a:ea typeface="Microsoft YaHei UI" panose="020B0503020204020204" pitchFamily="34" charset="-122"/>
              </a:rPr>
              <a:t>✌️</a:t>
            </a:r>
            <a:r>
              <a:rPr lang="ja-JP" altLang="en-US" sz="4400" b="1">
                <a:ln w="12700">
                  <a:noFill/>
                  <a:prstDash val="solid"/>
                </a:ln>
                <a:solidFill>
                  <a:srgbClr val="92D050"/>
                </a:solidFill>
                <a:effectLst>
                  <a:outerShdw blurRad="50800" dist="38100" dir="5400000" algn="t" rotWithShape="0">
                    <a:prstClr val="black">
                      <a:alpha val="40000"/>
                    </a:prstClr>
                  </a:outerShdw>
                </a:effectLst>
                <a:latin typeface="Microsoft YaHei UI" panose="020B0503020204020204" pitchFamily="34" charset="-122"/>
                <a:ea typeface="Microsoft YaHei UI" panose="020B0503020204020204" pitchFamily="34" charset="-122"/>
              </a:rPr>
              <a:t>定位</a:t>
            </a:r>
            <a:r>
              <a:rPr lang="zh-CN" altLang="en-US" sz="4400" b="1" dirty="0">
                <a:ln w="12700">
                  <a:noFill/>
                  <a:prstDash val="solid"/>
                </a:ln>
                <a:solidFill>
                  <a:srgbClr val="92D050"/>
                </a:solidFill>
                <a:effectLst>
                  <a:outerShdw blurRad="50800" dist="38100" dir="5400000" algn="t" rotWithShape="0">
                    <a:prstClr val="black">
                      <a:alpha val="40000"/>
                    </a:prstClr>
                  </a:outerShdw>
                </a:effectLst>
                <a:latin typeface="Microsoft YaHei UI" panose="020B0503020204020204" pitchFamily="34" charset="-122"/>
                <a:ea typeface="Microsoft YaHei UI" panose="020B0503020204020204" pitchFamily="34" charset="-122"/>
              </a:rPr>
              <a:t>！！！！！</a:t>
            </a:r>
            <a:endParaRPr lang="en-US" sz="4400" b="1" dirty="0">
              <a:ln w="12700">
                <a:noFill/>
                <a:prstDash val="solid"/>
              </a:ln>
              <a:solidFill>
                <a:srgbClr val="92D050"/>
              </a:solidFill>
              <a:effectLst>
                <a:outerShdw blurRad="50800" dist="38100" dir="5400000" algn="t" rotWithShape="0">
                  <a:prstClr val="black">
                    <a:alpha val="40000"/>
                  </a:prstClr>
                </a:outerShdw>
              </a:effectLst>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012785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363D34-0C51-964E-B59E-1ADA82B1636F}"/>
              </a:ext>
            </a:extLst>
          </p:cNvPr>
          <p:cNvSpPr>
            <a:spLocks noGrp="1"/>
          </p:cNvSpPr>
          <p:nvPr>
            <p:ph idx="1"/>
          </p:nvPr>
        </p:nvSpPr>
        <p:spPr>
          <a:xfrm>
            <a:off x="838200" y="1371601"/>
            <a:ext cx="10515600" cy="1329069"/>
          </a:xfrm>
        </p:spPr>
        <p:txBody>
          <a:bodyPr/>
          <a:lstStyle/>
          <a:p>
            <a:r>
              <a:rPr lang="en-US" dirty="0"/>
              <a:t>According to the paragraph, which of the following is true?</a:t>
            </a:r>
          </a:p>
          <a:p>
            <a:r>
              <a:rPr lang="en-US" dirty="0"/>
              <a:t>According to the paragraph, why did X do Y?</a:t>
            </a:r>
          </a:p>
          <a:p>
            <a:endParaRPr lang="en-US" dirty="0"/>
          </a:p>
          <a:p>
            <a:endParaRPr lang="en-US" dirty="0"/>
          </a:p>
        </p:txBody>
      </p:sp>
      <p:sp>
        <p:nvSpPr>
          <p:cNvPr id="3" name="Title 2">
            <a:extLst>
              <a:ext uri="{FF2B5EF4-FFF2-40B4-BE49-F238E27FC236}">
                <a16:creationId xmlns:a16="http://schemas.microsoft.com/office/drawing/2014/main" id="{298F2551-219D-624C-AB6D-D8698D1FBCA5}"/>
              </a:ext>
            </a:extLst>
          </p:cNvPr>
          <p:cNvSpPr>
            <a:spLocks noGrp="1"/>
          </p:cNvSpPr>
          <p:nvPr>
            <p:ph type="title"/>
          </p:nvPr>
        </p:nvSpPr>
        <p:spPr/>
        <p:txBody>
          <a:bodyPr/>
          <a:lstStyle/>
          <a:p>
            <a:r>
              <a:rPr lang="ja-JP" altLang="en-US"/>
              <a:t>题型分类</a:t>
            </a:r>
            <a:endParaRPr lang="en-US" dirty="0"/>
          </a:p>
        </p:txBody>
      </p:sp>
      <p:sp>
        <p:nvSpPr>
          <p:cNvPr id="4" name="Content Placeholder 1">
            <a:extLst>
              <a:ext uri="{FF2B5EF4-FFF2-40B4-BE49-F238E27FC236}">
                <a16:creationId xmlns:a16="http://schemas.microsoft.com/office/drawing/2014/main" id="{2499F837-3CF0-804A-8C3F-10219B7140E4}"/>
              </a:ext>
            </a:extLst>
          </p:cNvPr>
          <p:cNvSpPr txBox="1">
            <a:spLocks/>
          </p:cNvSpPr>
          <p:nvPr/>
        </p:nvSpPr>
        <p:spPr>
          <a:xfrm>
            <a:off x="4834712" y="4157331"/>
            <a:ext cx="2522575" cy="187133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3200" dirty="0"/>
              <a:t>1.</a:t>
            </a:r>
            <a:r>
              <a:rPr lang="ja-JP" altLang="en-US" sz="3200"/>
              <a:t>可定位</a:t>
            </a:r>
            <a:endParaRPr lang="en-US" altLang="ja-JP" sz="3200" dirty="0"/>
          </a:p>
          <a:p>
            <a:pPr marL="0" indent="0" algn="ctr">
              <a:buNone/>
            </a:pPr>
            <a:r>
              <a:rPr lang="en-US" altLang="zh-CN" sz="3200" dirty="0"/>
              <a:t>2.</a:t>
            </a:r>
            <a:r>
              <a:rPr lang="ja-JP" altLang="en-US" sz="3200"/>
              <a:t>不可定位</a:t>
            </a:r>
            <a:endParaRPr lang="en-US" sz="3200" dirty="0"/>
          </a:p>
        </p:txBody>
      </p:sp>
      <p:sp>
        <p:nvSpPr>
          <p:cNvPr id="5" name="Down Arrow 4">
            <a:extLst>
              <a:ext uri="{FF2B5EF4-FFF2-40B4-BE49-F238E27FC236}">
                <a16:creationId xmlns:a16="http://schemas.microsoft.com/office/drawing/2014/main" id="{FB88C77C-5E81-4C4E-AFF4-249DCE3B57BB}"/>
              </a:ext>
            </a:extLst>
          </p:cNvPr>
          <p:cNvSpPr/>
          <p:nvPr/>
        </p:nvSpPr>
        <p:spPr>
          <a:xfrm>
            <a:off x="5670696" y="2838894"/>
            <a:ext cx="850605" cy="946297"/>
          </a:xfrm>
          <a:prstGeom prst="downArrow">
            <a:avLst/>
          </a:prstGeom>
          <a:solidFill>
            <a:srgbClr val="92D050"/>
          </a:solidFill>
          <a:ln>
            <a:solidFill>
              <a:schemeClr val="accent6">
                <a:lumMod val="40000"/>
                <a:lumOff val="60000"/>
              </a:schemeClr>
            </a:solidFill>
          </a:ln>
          <a:effectLst>
            <a:glow rad="1016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lumMod val="60000"/>
                  <a:lumOff val="40000"/>
                </a:schemeClr>
              </a:solidFill>
            </a:endParaRPr>
          </a:p>
        </p:txBody>
      </p:sp>
    </p:spTree>
    <p:extLst>
      <p:ext uri="{BB962C8B-B14F-4D97-AF65-F5344CB8AC3E}">
        <p14:creationId xmlns:p14="http://schemas.microsoft.com/office/powerpoint/2010/main" val="21696799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41928F-A8B0-F44D-A886-C9720EF226F5}"/>
              </a:ext>
            </a:extLst>
          </p:cNvPr>
          <p:cNvSpPr>
            <a:spLocks noGrp="1"/>
          </p:cNvSpPr>
          <p:nvPr>
            <p:ph type="title"/>
          </p:nvPr>
        </p:nvSpPr>
        <p:spPr>
          <a:xfrm>
            <a:off x="710609" y="832958"/>
            <a:ext cx="10515600" cy="792063"/>
          </a:xfrm>
        </p:spPr>
        <p:txBody>
          <a:bodyPr>
            <a:normAutofit fontScale="90000"/>
          </a:bodyPr>
          <a:lstStyle/>
          <a:p>
            <a:r>
              <a:rPr lang="ja-JP" altLang="en-US"/>
              <a:t>可</a:t>
            </a:r>
            <a:br>
              <a:rPr lang="en-US" altLang="ja-JP" dirty="0"/>
            </a:br>
            <a:r>
              <a:rPr lang="ja-JP" altLang="en-US"/>
              <a:t>定</a:t>
            </a:r>
            <a:br>
              <a:rPr lang="en-US" altLang="ja-JP" dirty="0"/>
            </a:br>
            <a:r>
              <a:rPr lang="ja-JP" altLang="en-US"/>
              <a:t>位</a:t>
            </a:r>
            <a:endParaRPr lang="en-US" dirty="0"/>
          </a:p>
        </p:txBody>
      </p:sp>
      <p:pic>
        <p:nvPicPr>
          <p:cNvPr id="4" name="Screen Shot 2019-04-18 at 00.44.01.png" descr="Screen Shot 2019-04-18 at 00.44.01.png">
            <a:extLst>
              <a:ext uri="{FF2B5EF4-FFF2-40B4-BE49-F238E27FC236}">
                <a16:creationId xmlns:a16="http://schemas.microsoft.com/office/drawing/2014/main" id="{09705572-1E2B-1E47-845A-2D16726A009F}"/>
              </a:ext>
            </a:extLst>
          </p:cNvPr>
          <p:cNvPicPr>
            <a:picLocks noGrp="1" noChangeAspect="1"/>
          </p:cNvPicPr>
          <p:nvPr>
            <p:ph idx="1"/>
          </p:nvPr>
        </p:nvPicPr>
        <p:blipFill>
          <a:blip r:embed="rId2"/>
          <a:stretch>
            <a:fillRect/>
          </a:stretch>
        </p:blipFill>
        <p:spPr>
          <a:xfrm>
            <a:off x="1919666" y="365125"/>
            <a:ext cx="9905022" cy="5996863"/>
          </a:xfrm>
          <a:prstGeom prst="rect">
            <a:avLst/>
          </a:prstGeom>
          <a:ln w="12700">
            <a:miter lim="400000"/>
          </a:ln>
        </p:spPr>
      </p:pic>
      <p:sp>
        <p:nvSpPr>
          <p:cNvPr id="9" name="TextBox 8">
            <a:extLst>
              <a:ext uri="{FF2B5EF4-FFF2-40B4-BE49-F238E27FC236}">
                <a16:creationId xmlns:a16="http://schemas.microsoft.com/office/drawing/2014/main" id="{B2BD2FE1-1F1F-6140-B950-6D979579E0AC}"/>
              </a:ext>
            </a:extLst>
          </p:cNvPr>
          <p:cNvSpPr txBox="1"/>
          <p:nvPr/>
        </p:nvSpPr>
        <p:spPr>
          <a:xfrm>
            <a:off x="6872177" y="771395"/>
            <a:ext cx="4802988" cy="5570756"/>
          </a:xfrm>
          <a:prstGeom prst="rect">
            <a:avLst/>
          </a:prstGeom>
          <a:noFill/>
          <a:ln w="38100">
            <a:solidFill>
              <a:srgbClr val="FF0000"/>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rPr>
              <a:t>1</a:t>
            </a:r>
            <a:endParaRPr kumimoji="0" lang="en-US" altLang="zh-CN"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p:txBody>
      </p:sp>
      <p:sp>
        <p:nvSpPr>
          <p:cNvPr id="10" name="TextBox 9">
            <a:extLst>
              <a:ext uri="{FF2B5EF4-FFF2-40B4-BE49-F238E27FC236}">
                <a16:creationId xmlns:a16="http://schemas.microsoft.com/office/drawing/2014/main" id="{3FB177E7-84EB-A140-80B1-F339B73465BC}"/>
              </a:ext>
            </a:extLst>
          </p:cNvPr>
          <p:cNvSpPr txBox="1"/>
          <p:nvPr/>
        </p:nvSpPr>
        <p:spPr>
          <a:xfrm>
            <a:off x="1956571" y="771395"/>
            <a:ext cx="4915606" cy="830997"/>
          </a:xfrm>
          <a:prstGeom prst="rect">
            <a:avLst/>
          </a:prstGeom>
          <a:noFill/>
          <a:ln w="38100">
            <a:solidFill>
              <a:srgbClr val="FF0000"/>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rPr>
              <a:t>2</a:t>
            </a:r>
            <a:endParaRPr kumimoji="0" lang="en-US" altLang="zh-CN" sz="2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p:txBody>
      </p:sp>
      <p:sp>
        <p:nvSpPr>
          <p:cNvPr id="11" name="TextBox 10">
            <a:extLst>
              <a:ext uri="{FF2B5EF4-FFF2-40B4-BE49-F238E27FC236}">
                <a16:creationId xmlns:a16="http://schemas.microsoft.com/office/drawing/2014/main" id="{EE5692C9-7A99-4146-BF8D-3FBA287C0E09}"/>
              </a:ext>
            </a:extLst>
          </p:cNvPr>
          <p:cNvSpPr txBox="1"/>
          <p:nvPr/>
        </p:nvSpPr>
        <p:spPr>
          <a:xfrm>
            <a:off x="1960373" y="1652633"/>
            <a:ext cx="4911804" cy="2308324"/>
          </a:xfrm>
          <a:prstGeom prst="rect">
            <a:avLst/>
          </a:prstGeom>
          <a:noFill/>
          <a:ln w="38100">
            <a:solidFill>
              <a:srgbClr val="FF0000"/>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4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rPr>
              <a:t>3</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4800" b="1" i="0" u="none" strike="noStrike" kern="1200" cap="none" spc="0" normalizeH="0" baseline="0" noProof="0" dirty="0">
              <a:ln>
                <a:noFill/>
              </a:ln>
              <a:solidFill>
                <a:srgbClr val="FF0000"/>
              </a:solidFill>
              <a:effectLst/>
              <a:uLnTx/>
              <a:uFillTx/>
              <a:latin typeface="Microsoft YaHei UI" panose="020B0503020204020204" pitchFamily="34" charset="-122"/>
              <a:ea typeface="Microsoft YaHei UI" panose="020B0503020204020204" pitchFamily="34" charset="-122"/>
              <a:cs typeface="+mj-cs"/>
              <a:sym typeface="Calibri"/>
            </a:endParaRPr>
          </a:p>
        </p:txBody>
      </p:sp>
    </p:spTree>
    <p:extLst>
      <p:ext uri="{BB962C8B-B14F-4D97-AF65-F5344CB8AC3E}">
        <p14:creationId xmlns:p14="http://schemas.microsoft.com/office/powerpoint/2010/main" val="20064771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41928F-A8B0-F44D-A886-C9720EF226F5}"/>
              </a:ext>
            </a:extLst>
          </p:cNvPr>
          <p:cNvSpPr>
            <a:spLocks noGrp="1"/>
          </p:cNvSpPr>
          <p:nvPr>
            <p:ph type="title"/>
          </p:nvPr>
        </p:nvSpPr>
        <p:spPr>
          <a:xfrm>
            <a:off x="710609" y="832958"/>
            <a:ext cx="10515600" cy="792063"/>
          </a:xfrm>
        </p:spPr>
        <p:txBody>
          <a:bodyPr>
            <a:normAutofit fontScale="90000"/>
          </a:bodyPr>
          <a:lstStyle/>
          <a:p>
            <a:r>
              <a:rPr lang="ja-JP" altLang="en-US"/>
              <a:t>可</a:t>
            </a:r>
            <a:br>
              <a:rPr lang="en-US" altLang="ja-JP" dirty="0"/>
            </a:br>
            <a:r>
              <a:rPr lang="ja-JP" altLang="en-US"/>
              <a:t>定</a:t>
            </a:r>
            <a:br>
              <a:rPr lang="en-US" altLang="ja-JP" dirty="0"/>
            </a:br>
            <a:r>
              <a:rPr lang="ja-JP" altLang="en-US"/>
              <a:t>位</a:t>
            </a:r>
            <a:endParaRPr lang="en-US" dirty="0"/>
          </a:p>
        </p:txBody>
      </p:sp>
      <p:pic>
        <p:nvPicPr>
          <p:cNvPr id="4" name="Screen Shot 2019-04-18 at 00.44.01.png" descr="Screen Shot 2019-04-18 at 00.44.01.png">
            <a:extLst>
              <a:ext uri="{FF2B5EF4-FFF2-40B4-BE49-F238E27FC236}">
                <a16:creationId xmlns:a16="http://schemas.microsoft.com/office/drawing/2014/main" id="{09705572-1E2B-1E47-845A-2D16726A009F}"/>
              </a:ext>
            </a:extLst>
          </p:cNvPr>
          <p:cNvPicPr>
            <a:picLocks noGrp="1" noChangeAspect="1"/>
          </p:cNvPicPr>
          <p:nvPr>
            <p:ph idx="1"/>
          </p:nvPr>
        </p:nvPicPr>
        <p:blipFill>
          <a:blip r:embed="rId2"/>
          <a:stretch>
            <a:fillRect/>
          </a:stretch>
        </p:blipFill>
        <p:spPr>
          <a:xfrm>
            <a:off x="1919666" y="365125"/>
            <a:ext cx="9905022" cy="5996863"/>
          </a:xfrm>
          <a:prstGeom prst="rect">
            <a:avLst/>
          </a:prstGeom>
          <a:ln w="12700">
            <a:miter lim="400000"/>
          </a:ln>
        </p:spPr>
      </p:pic>
      <p:sp>
        <p:nvSpPr>
          <p:cNvPr id="5" name="Rectangle 4">
            <a:extLst>
              <a:ext uri="{FF2B5EF4-FFF2-40B4-BE49-F238E27FC236}">
                <a16:creationId xmlns:a16="http://schemas.microsoft.com/office/drawing/2014/main" id="{AAB74FF8-FC05-1042-A7FA-BAFE436BB3A1}"/>
              </a:ext>
            </a:extLst>
          </p:cNvPr>
          <p:cNvSpPr/>
          <p:nvPr/>
        </p:nvSpPr>
        <p:spPr>
          <a:xfrm>
            <a:off x="6872176" y="832958"/>
            <a:ext cx="4952511" cy="552903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sym typeface="Calibri"/>
            </a:endParaRPr>
          </a:p>
        </p:txBody>
      </p:sp>
      <p:sp>
        <p:nvSpPr>
          <p:cNvPr id="6" name="Rectangle 5">
            <a:extLst>
              <a:ext uri="{FF2B5EF4-FFF2-40B4-BE49-F238E27FC236}">
                <a16:creationId xmlns:a16="http://schemas.microsoft.com/office/drawing/2014/main" id="{1B6EEC65-597F-4E45-9103-36B64BB73C6A}"/>
              </a:ext>
            </a:extLst>
          </p:cNvPr>
          <p:cNvSpPr/>
          <p:nvPr/>
        </p:nvSpPr>
        <p:spPr>
          <a:xfrm>
            <a:off x="1919666" y="817425"/>
            <a:ext cx="4952509" cy="1739795"/>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According</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to</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paragraph</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2,</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why</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did</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Mendeleyev</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suggest</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changing</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the</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atomic</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mass</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of</a:t>
            </a:r>
            <a:r>
              <a:rPr kumimoji="0" lang="zh-CN" altLang="en-US"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 </a:t>
            </a: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indium?</a:t>
            </a:r>
            <a:endPar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sym typeface="Calibri"/>
            </a:endParaRPr>
          </a:p>
        </p:txBody>
      </p:sp>
    </p:spTree>
    <p:extLst>
      <p:ext uri="{BB962C8B-B14F-4D97-AF65-F5344CB8AC3E}">
        <p14:creationId xmlns:p14="http://schemas.microsoft.com/office/powerpoint/2010/main" val="31075827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creen Shot 2019-04-18 at 00.41.14.png" descr="Screen Shot 2019-04-18 at 00.41.14.png">
            <a:extLst>
              <a:ext uri="{FF2B5EF4-FFF2-40B4-BE49-F238E27FC236}">
                <a16:creationId xmlns:a16="http://schemas.microsoft.com/office/drawing/2014/main" id="{392E5919-74AF-6B48-9A57-0C4979B92FAB}"/>
              </a:ext>
            </a:extLst>
          </p:cNvPr>
          <p:cNvPicPr>
            <a:picLocks noChangeAspect="1"/>
          </p:cNvPicPr>
          <p:nvPr/>
        </p:nvPicPr>
        <p:blipFill>
          <a:blip r:embed="rId2"/>
          <a:stretch>
            <a:fillRect/>
          </a:stretch>
        </p:blipFill>
        <p:spPr>
          <a:xfrm>
            <a:off x="1919666" y="365125"/>
            <a:ext cx="9923577" cy="5996863"/>
          </a:xfrm>
          <a:prstGeom prst="rect">
            <a:avLst/>
          </a:prstGeom>
          <a:ln w="12700">
            <a:miter lim="400000"/>
          </a:ln>
        </p:spPr>
      </p:pic>
      <p:sp>
        <p:nvSpPr>
          <p:cNvPr id="3" name="Title 2">
            <a:extLst>
              <a:ext uri="{FF2B5EF4-FFF2-40B4-BE49-F238E27FC236}">
                <a16:creationId xmlns:a16="http://schemas.microsoft.com/office/drawing/2014/main" id="{AA41928F-A8B0-F44D-A886-C9720EF226F5}"/>
              </a:ext>
            </a:extLst>
          </p:cNvPr>
          <p:cNvSpPr>
            <a:spLocks noGrp="1"/>
          </p:cNvSpPr>
          <p:nvPr>
            <p:ph type="title"/>
          </p:nvPr>
        </p:nvSpPr>
        <p:spPr>
          <a:xfrm>
            <a:off x="710609" y="832958"/>
            <a:ext cx="10515600" cy="792063"/>
          </a:xfrm>
        </p:spPr>
        <p:txBody>
          <a:bodyPr>
            <a:normAutofit fontScale="90000"/>
          </a:bodyPr>
          <a:lstStyle/>
          <a:p>
            <a:r>
              <a:rPr lang="ja-JP" altLang="en-US"/>
              <a:t>可</a:t>
            </a:r>
            <a:br>
              <a:rPr lang="en-US" altLang="ja-JP" dirty="0"/>
            </a:br>
            <a:r>
              <a:rPr lang="ja-JP" altLang="en-US"/>
              <a:t>定</a:t>
            </a:r>
            <a:br>
              <a:rPr lang="en-US" altLang="ja-JP" dirty="0"/>
            </a:br>
            <a:r>
              <a:rPr lang="ja-JP" altLang="en-US"/>
              <a:t>位</a:t>
            </a:r>
            <a:endParaRPr lang="en-US" dirty="0"/>
          </a:p>
        </p:txBody>
      </p:sp>
      <p:sp>
        <p:nvSpPr>
          <p:cNvPr id="8" name="Rectangle 7">
            <a:extLst>
              <a:ext uri="{FF2B5EF4-FFF2-40B4-BE49-F238E27FC236}">
                <a16:creationId xmlns:a16="http://schemas.microsoft.com/office/drawing/2014/main" id="{91CF8257-02EC-1049-A5AD-E0C051655B1E}"/>
              </a:ext>
            </a:extLst>
          </p:cNvPr>
          <p:cNvSpPr/>
          <p:nvPr/>
        </p:nvSpPr>
        <p:spPr>
          <a:xfrm>
            <a:off x="6078748" y="424367"/>
            <a:ext cx="1605412" cy="346485"/>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3/14</a:t>
            </a:r>
            <a:endPar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sym typeface="Calibri"/>
            </a:endParaRPr>
          </a:p>
        </p:txBody>
      </p:sp>
      <p:sp>
        <p:nvSpPr>
          <p:cNvPr id="9" name="Rectangle 8">
            <a:extLst>
              <a:ext uri="{FF2B5EF4-FFF2-40B4-BE49-F238E27FC236}">
                <a16:creationId xmlns:a16="http://schemas.microsoft.com/office/drawing/2014/main" id="{951A44D3-4DFE-8A46-BFE2-BBC29F5D9C81}"/>
              </a:ext>
            </a:extLst>
          </p:cNvPr>
          <p:cNvSpPr/>
          <p:nvPr/>
        </p:nvSpPr>
        <p:spPr>
          <a:xfrm>
            <a:off x="6881454" y="770852"/>
            <a:ext cx="4800006" cy="106937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sym typeface="Calibri"/>
            </a:endParaRPr>
          </a:p>
        </p:txBody>
      </p:sp>
    </p:spTree>
    <p:extLst>
      <p:ext uri="{BB962C8B-B14F-4D97-AF65-F5344CB8AC3E}">
        <p14:creationId xmlns:p14="http://schemas.microsoft.com/office/powerpoint/2010/main" val="13048340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creen Shot 2019-04-18 at 00.45.14.png" descr="Screen Shot 2019-04-18 at 00.45.14.png">
            <a:extLst>
              <a:ext uri="{FF2B5EF4-FFF2-40B4-BE49-F238E27FC236}">
                <a16:creationId xmlns:a16="http://schemas.microsoft.com/office/drawing/2014/main" id="{F195DA2B-D64D-9F4A-A9BE-D4DA834AE925}"/>
              </a:ext>
            </a:extLst>
          </p:cNvPr>
          <p:cNvPicPr>
            <a:picLocks/>
          </p:cNvPicPr>
          <p:nvPr/>
        </p:nvPicPr>
        <p:blipFill>
          <a:blip r:embed="rId2"/>
          <a:stretch>
            <a:fillRect/>
          </a:stretch>
        </p:blipFill>
        <p:spPr>
          <a:xfrm>
            <a:off x="1921088" y="375818"/>
            <a:ext cx="9903600" cy="5997600"/>
          </a:xfrm>
          <a:prstGeom prst="rect">
            <a:avLst/>
          </a:prstGeom>
          <a:ln w="12700">
            <a:miter lim="400000"/>
          </a:ln>
        </p:spPr>
      </p:pic>
      <p:sp>
        <p:nvSpPr>
          <p:cNvPr id="3" name="Title 2">
            <a:extLst>
              <a:ext uri="{FF2B5EF4-FFF2-40B4-BE49-F238E27FC236}">
                <a16:creationId xmlns:a16="http://schemas.microsoft.com/office/drawing/2014/main" id="{AA41928F-A8B0-F44D-A886-C9720EF226F5}"/>
              </a:ext>
            </a:extLst>
          </p:cNvPr>
          <p:cNvSpPr>
            <a:spLocks noGrp="1"/>
          </p:cNvSpPr>
          <p:nvPr>
            <p:ph type="title"/>
          </p:nvPr>
        </p:nvSpPr>
        <p:spPr>
          <a:xfrm>
            <a:off x="710609" y="832958"/>
            <a:ext cx="10515600" cy="792063"/>
          </a:xfrm>
        </p:spPr>
        <p:txBody>
          <a:bodyPr>
            <a:normAutofit fontScale="90000"/>
          </a:bodyPr>
          <a:lstStyle/>
          <a:p>
            <a:r>
              <a:rPr lang="ja-JP" altLang="en-US"/>
              <a:t>可</a:t>
            </a:r>
            <a:br>
              <a:rPr lang="en-US" altLang="ja-JP" dirty="0"/>
            </a:br>
            <a:r>
              <a:rPr lang="ja-JP" altLang="en-US"/>
              <a:t>定</a:t>
            </a:r>
            <a:br>
              <a:rPr lang="en-US" altLang="ja-JP" dirty="0"/>
            </a:br>
            <a:r>
              <a:rPr lang="ja-JP" altLang="en-US"/>
              <a:t>位</a:t>
            </a:r>
            <a:endParaRPr lang="en-US" dirty="0"/>
          </a:p>
        </p:txBody>
      </p:sp>
      <p:sp>
        <p:nvSpPr>
          <p:cNvPr id="7" name="Rectangle 6">
            <a:extLst>
              <a:ext uri="{FF2B5EF4-FFF2-40B4-BE49-F238E27FC236}">
                <a16:creationId xmlns:a16="http://schemas.microsoft.com/office/drawing/2014/main" id="{88D3EFE7-BB8D-D444-90FA-F65D77C715CA}"/>
              </a:ext>
            </a:extLst>
          </p:cNvPr>
          <p:cNvSpPr/>
          <p:nvPr/>
        </p:nvSpPr>
        <p:spPr>
          <a:xfrm>
            <a:off x="6070182" y="425431"/>
            <a:ext cx="1605412" cy="3464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sym typeface="Calibri"/>
            </a:endParaRPr>
          </a:p>
        </p:txBody>
      </p:sp>
      <p:sp>
        <p:nvSpPr>
          <p:cNvPr id="12" name="Rectangle 11">
            <a:extLst>
              <a:ext uri="{FF2B5EF4-FFF2-40B4-BE49-F238E27FC236}">
                <a16:creationId xmlns:a16="http://schemas.microsoft.com/office/drawing/2014/main" id="{912BB751-A55E-1D48-AEAA-F26CD50C1972}"/>
              </a:ext>
            </a:extLst>
          </p:cNvPr>
          <p:cNvSpPr/>
          <p:nvPr/>
        </p:nvSpPr>
        <p:spPr>
          <a:xfrm>
            <a:off x="6881454" y="2039582"/>
            <a:ext cx="4800006" cy="106937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sym typeface="Calibri"/>
            </a:endParaRPr>
          </a:p>
        </p:txBody>
      </p:sp>
      <p:sp>
        <p:nvSpPr>
          <p:cNvPr id="9" name="Rectangle 8">
            <a:extLst>
              <a:ext uri="{FF2B5EF4-FFF2-40B4-BE49-F238E27FC236}">
                <a16:creationId xmlns:a16="http://schemas.microsoft.com/office/drawing/2014/main" id="{BE265BEC-F99C-D24E-A27D-C68A3C306389}"/>
              </a:ext>
            </a:extLst>
          </p:cNvPr>
          <p:cNvSpPr/>
          <p:nvPr/>
        </p:nvSpPr>
        <p:spPr>
          <a:xfrm>
            <a:off x="6078748" y="424367"/>
            <a:ext cx="1605412" cy="346485"/>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4/14</a:t>
            </a:r>
            <a:endPar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sym typeface="Calibri"/>
            </a:endParaRPr>
          </a:p>
        </p:txBody>
      </p:sp>
    </p:spTree>
    <p:extLst>
      <p:ext uri="{BB962C8B-B14F-4D97-AF65-F5344CB8AC3E}">
        <p14:creationId xmlns:p14="http://schemas.microsoft.com/office/powerpoint/2010/main" val="3619068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creen Shot 2019-04-18 at 00.44.01.png" descr="Screen Shot 2019-04-18 at 00.44.01.png">
            <a:extLst>
              <a:ext uri="{FF2B5EF4-FFF2-40B4-BE49-F238E27FC236}">
                <a16:creationId xmlns:a16="http://schemas.microsoft.com/office/drawing/2014/main" id="{09705572-1E2B-1E47-845A-2D16726A009F}"/>
              </a:ext>
            </a:extLst>
          </p:cNvPr>
          <p:cNvPicPr>
            <a:picLocks noGrp="1" noChangeAspect="1"/>
          </p:cNvPicPr>
          <p:nvPr>
            <p:ph idx="1"/>
          </p:nvPr>
        </p:nvPicPr>
        <p:blipFill>
          <a:blip r:embed="rId2"/>
          <a:stretch>
            <a:fillRect/>
          </a:stretch>
        </p:blipFill>
        <p:spPr>
          <a:xfrm>
            <a:off x="1919666" y="365125"/>
            <a:ext cx="9905022" cy="5996863"/>
          </a:xfrm>
          <a:prstGeom prst="rect">
            <a:avLst/>
          </a:prstGeom>
          <a:ln w="12700">
            <a:miter lim="400000"/>
          </a:ln>
        </p:spPr>
      </p:pic>
      <p:sp>
        <p:nvSpPr>
          <p:cNvPr id="3" name="Title 2">
            <a:extLst>
              <a:ext uri="{FF2B5EF4-FFF2-40B4-BE49-F238E27FC236}">
                <a16:creationId xmlns:a16="http://schemas.microsoft.com/office/drawing/2014/main" id="{AA41928F-A8B0-F44D-A886-C9720EF226F5}"/>
              </a:ext>
            </a:extLst>
          </p:cNvPr>
          <p:cNvSpPr>
            <a:spLocks noGrp="1"/>
          </p:cNvSpPr>
          <p:nvPr>
            <p:ph type="title"/>
          </p:nvPr>
        </p:nvSpPr>
        <p:spPr>
          <a:xfrm>
            <a:off x="710609" y="832958"/>
            <a:ext cx="10515600" cy="792063"/>
          </a:xfrm>
        </p:spPr>
        <p:txBody>
          <a:bodyPr>
            <a:normAutofit fontScale="90000"/>
          </a:bodyPr>
          <a:lstStyle/>
          <a:p>
            <a:r>
              <a:rPr lang="ja-JP" altLang="en-US"/>
              <a:t>可</a:t>
            </a:r>
            <a:br>
              <a:rPr lang="en-US" altLang="ja-JP" dirty="0"/>
            </a:br>
            <a:r>
              <a:rPr lang="ja-JP" altLang="en-US"/>
              <a:t>定</a:t>
            </a:r>
            <a:br>
              <a:rPr lang="en-US" altLang="ja-JP" dirty="0"/>
            </a:br>
            <a:r>
              <a:rPr lang="ja-JP" altLang="en-US"/>
              <a:t>位</a:t>
            </a:r>
            <a:endParaRPr lang="en-US" dirty="0"/>
          </a:p>
        </p:txBody>
      </p:sp>
      <p:sp>
        <p:nvSpPr>
          <p:cNvPr id="6" name="Rectangle 5">
            <a:extLst>
              <a:ext uri="{FF2B5EF4-FFF2-40B4-BE49-F238E27FC236}">
                <a16:creationId xmlns:a16="http://schemas.microsoft.com/office/drawing/2014/main" id="{56D51FB6-C26C-9142-892F-16850332D40A}"/>
              </a:ext>
            </a:extLst>
          </p:cNvPr>
          <p:cNvSpPr/>
          <p:nvPr/>
        </p:nvSpPr>
        <p:spPr>
          <a:xfrm>
            <a:off x="6940756" y="3807400"/>
            <a:ext cx="4809284" cy="11532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sym typeface="Calibri"/>
            </a:endParaRPr>
          </a:p>
        </p:txBody>
      </p:sp>
      <p:sp>
        <p:nvSpPr>
          <p:cNvPr id="9" name="Rectangle 8">
            <a:extLst>
              <a:ext uri="{FF2B5EF4-FFF2-40B4-BE49-F238E27FC236}">
                <a16:creationId xmlns:a16="http://schemas.microsoft.com/office/drawing/2014/main" id="{5D629E05-76F5-DA44-82D5-C330D90811DE}"/>
              </a:ext>
            </a:extLst>
          </p:cNvPr>
          <p:cNvSpPr/>
          <p:nvPr/>
        </p:nvSpPr>
        <p:spPr>
          <a:xfrm>
            <a:off x="6078748" y="424367"/>
            <a:ext cx="1605412" cy="346485"/>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5/14</a:t>
            </a:r>
            <a:endPar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sym typeface="Calibri"/>
            </a:endParaRPr>
          </a:p>
        </p:txBody>
      </p:sp>
    </p:spTree>
    <p:extLst>
      <p:ext uri="{BB962C8B-B14F-4D97-AF65-F5344CB8AC3E}">
        <p14:creationId xmlns:p14="http://schemas.microsoft.com/office/powerpoint/2010/main" val="6738870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creen Shot 2019-04-18 at 09.33.23.png" descr="Screen Shot 2019-04-18 at 09.33.23.png">
            <a:extLst>
              <a:ext uri="{FF2B5EF4-FFF2-40B4-BE49-F238E27FC236}">
                <a16:creationId xmlns:a16="http://schemas.microsoft.com/office/drawing/2014/main" id="{5AB394AB-2447-184A-BEE3-A5B8D32C4179}"/>
              </a:ext>
            </a:extLst>
          </p:cNvPr>
          <p:cNvPicPr>
            <a:picLocks noChangeAspect="1"/>
          </p:cNvPicPr>
          <p:nvPr/>
        </p:nvPicPr>
        <p:blipFill>
          <a:blip r:embed="rId2"/>
          <a:stretch>
            <a:fillRect/>
          </a:stretch>
        </p:blipFill>
        <p:spPr>
          <a:xfrm>
            <a:off x="1952843" y="365125"/>
            <a:ext cx="9838668" cy="5997600"/>
          </a:xfrm>
          <a:prstGeom prst="rect">
            <a:avLst/>
          </a:prstGeom>
          <a:ln w="12700">
            <a:miter lim="400000"/>
          </a:ln>
        </p:spPr>
      </p:pic>
      <p:sp>
        <p:nvSpPr>
          <p:cNvPr id="3" name="Title 2">
            <a:extLst>
              <a:ext uri="{FF2B5EF4-FFF2-40B4-BE49-F238E27FC236}">
                <a16:creationId xmlns:a16="http://schemas.microsoft.com/office/drawing/2014/main" id="{AA41928F-A8B0-F44D-A886-C9720EF226F5}"/>
              </a:ext>
            </a:extLst>
          </p:cNvPr>
          <p:cNvSpPr>
            <a:spLocks noGrp="1"/>
          </p:cNvSpPr>
          <p:nvPr>
            <p:ph type="title"/>
          </p:nvPr>
        </p:nvSpPr>
        <p:spPr>
          <a:xfrm>
            <a:off x="710609" y="832958"/>
            <a:ext cx="10515600" cy="792063"/>
          </a:xfrm>
        </p:spPr>
        <p:txBody>
          <a:bodyPr>
            <a:normAutofit fontScale="90000"/>
          </a:bodyPr>
          <a:lstStyle/>
          <a:p>
            <a:r>
              <a:rPr lang="ja-JP" altLang="en-US"/>
              <a:t>可</a:t>
            </a:r>
            <a:br>
              <a:rPr lang="en-US" altLang="ja-JP" dirty="0"/>
            </a:br>
            <a:r>
              <a:rPr lang="ja-JP" altLang="en-US"/>
              <a:t>定</a:t>
            </a:r>
            <a:br>
              <a:rPr lang="en-US" altLang="ja-JP" dirty="0"/>
            </a:br>
            <a:r>
              <a:rPr lang="ja-JP" altLang="en-US"/>
              <a:t>位</a:t>
            </a:r>
            <a:endParaRPr lang="en-US" dirty="0"/>
          </a:p>
        </p:txBody>
      </p:sp>
      <p:sp>
        <p:nvSpPr>
          <p:cNvPr id="7" name="Rectangle 6">
            <a:extLst>
              <a:ext uri="{FF2B5EF4-FFF2-40B4-BE49-F238E27FC236}">
                <a16:creationId xmlns:a16="http://schemas.microsoft.com/office/drawing/2014/main" id="{C87BBA04-7576-0748-B634-9C5F4EDE836C}"/>
              </a:ext>
            </a:extLst>
          </p:cNvPr>
          <p:cNvSpPr/>
          <p:nvPr/>
        </p:nvSpPr>
        <p:spPr>
          <a:xfrm>
            <a:off x="6872177" y="4594860"/>
            <a:ext cx="4800006" cy="176786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sym typeface="Calibri"/>
            </a:endParaRPr>
          </a:p>
        </p:txBody>
      </p:sp>
      <p:sp>
        <p:nvSpPr>
          <p:cNvPr id="6" name="Rectangle 5">
            <a:extLst>
              <a:ext uri="{FF2B5EF4-FFF2-40B4-BE49-F238E27FC236}">
                <a16:creationId xmlns:a16="http://schemas.microsoft.com/office/drawing/2014/main" id="{67CA08DC-8DF5-CB42-96D1-6ED9C4620718}"/>
              </a:ext>
            </a:extLst>
          </p:cNvPr>
          <p:cNvSpPr/>
          <p:nvPr/>
        </p:nvSpPr>
        <p:spPr>
          <a:xfrm>
            <a:off x="6078748" y="424367"/>
            <a:ext cx="1605412" cy="346485"/>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srgbClr val="FF0000"/>
                </a:solidFill>
                <a:effectLst/>
                <a:uLnTx/>
                <a:uFillTx/>
                <a:latin typeface="Calibri" panose="020F0502020204030204"/>
                <a:ea typeface="等线" panose="02010600030101010101" pitchFamily="2" charset="-122"/>
                <a:cs typeface="+mn-cs"/>
                <a:sym typeface="Calibri"/>
              </a:rPr>
              <a:t>6/14</a:t>
            </a:r>
            <a:endParaRPr kumimoji="0" lang="en-US" sz="2800" b="0" i="0" u="none" strike="noStrike" kern="1200" cap="none" spc="0" normalizeH="0" baseline="0" noProof="0" dirty="0">
              <a:ln>
                <a:noFill/>
              </a:ln>
              <a:solidFill>
                <a:srgbClr val="FF0000"/>
              </a:solidFill>
              <a:effectLst/>
              <a:uLnTx/>
              <a:uFillTx/>
              <a:latin typeface="Calibri" panose="020F0502020204030204"/>
              <a:ea typeface="+mn-ea"/>
              <a:cs typeface="+mn-cs"/>
              <a:sym typeface="Calibri"/>
            </a:endParaRPr>
          </a:p>
        </p:txBody>
      </p:sp>
    </p:spTree>
    <p:extLst>
      <p:ext uri="{BB962C8B-B14F-4D97-AF65-F5344CB8AC3E}">
        <p14:creationId xmlns:p14="http://schemas.microsoft.com/office/powerpoint/2010/main" val="2443849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09629F50-AB35-E045-AF16-B1B91152D4E1}"/>
              </a:ext>
            </a:extLst>
          </p:cNvPr>
          <p:cNvGraphicFramePr>
            <a:graphicFrameLocks noGrp="1"/>
          </p:cNvGraphicFramePr>
          <p:nvPr>
            <p:ph idx="1"/>
          </p:nvPr>
        </p:nvGraphicFramePr>
        <p:xfrm>
          <a:off x="838200" y="1371599"/>
          <a:ext cx="10646043" cy="4161294"/>
        </p:xfrm>
        <a:graphic>
          <a:graphicData uri="http://schemas.openxmlformats.org/drawingml/2006/table">
            <a:tbl>
              <a:tblPr firstRow="1" bandRow="1">
                <a:tableStyleId>{E8B1032C-EA38-4F05-BA0D-38AFFFC7BED3}</a:tableStyleId>
              </a:tblPr>
              <a:tblGrid>
                <a:gridCol w="3548681">
                  <a:extLst>
                    <a:ext uri="{9D8B030D-6E8A-4147-A177-3AD203B41FA5}">
                      <a16:colId xmlns:a16="http://schemas.microsoft.com/office/drawing/2014/main" val="1070781447"/>
                    </a:ext>
                  </a:extLst>
                </a:gridCol>
                <a:gridCol w="3548681">
                  <a:extLst>
                    <a:ext uri="{9D8B030D-6E8A-4147-A177-3AD203B41FA5}">
                      <a16:colId xmlns:a16="http://schemas.microsoft.com/office/drawing/2014/main" val="916229749"/>
                    </a:ext>
                  </a:extLst>
                </a:gridCol>
                <a:gridCol w="3548681">
                  <a:extLst>
                    <a:ext uri="{9D8B030D-6E8A-4147-A177-3AD203B41FA5}">
                      <a16:colId xmlns:a16="http://schemas.microsoft.com/office/drawing/2014/main" val="3171256118"/>
                    </a:ext>
                  </a:extLst>
                </a:gridCol>
              </a:tblGrid>
              <a:tr h="1387098">
                <a:tc>
                  <a:txBody>
                    <a:bodyPr/>
                    <a:lstStyle/>
                    <a:p>
                      <a:pPr algn="ctr"/>
                      <a:r>
                        <a:rPr lang="ja-JP" altLang="en-US" sz="2800">
                          <a:latin typeface="Microsoft YaHei UI" panose="020B0503020204020204" pitchFamily="34" charset="-122"/>
                          <a:ea typeface="Microsoft YaHei UI" panose="020B0503020204020204" pitchFamily="34" charset="-122"/>
                        </a:rPr>
                        <a:t>文章长度</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ja-JP" altLang="en-US" sz="2800">
                          <a:latin typeface="Microsoft YaHei UI" panose="020B0503020204020204" pitchFamily="34" charset="-122"/>
                          <a:ea typeface="Microsoft YaHei UI" panose="020B0503020204020204" pitchFamily="34" charset="-122"/>
                        </a:rPr>
                        <a:t>题量</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ja-JP" altLang="en-US" sz="2800">
                          <a:latin typeface="Microsoft YaHei UI" panose="020B0503020204020204" pitchFamily="34" charset="-122"/>
                          <a:ea typeface="Microsoft YaHei UI" panose="020B0503020204020204" pitchFamily="34" charset="-122"/>
                        </a:rPr>
                        <a:t>时间</a:t>
                      </a:r>
                      <a:endParaRPr lang="en-US" sz="28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1681432979"/>
                  </a:ext>
                </a:extLst>
              </a:tr>
              <a:tr h="1387098">
                <a:tc>
                  <a:txBody>
                    <a:bodyPr/>
                    <a:lstStyle/>
                    <a:p>
                      <a:pPr algn="ctr"/>
                      <a:r>
                        <a:rPr lang="zh-CN" altLang="en-US" sz="2800" dirty="0">
                          <a:latin typeface="Microsoft YaHei UI" panose="020B0503020204020204" pitchFamily="34" charset="-122"/>
                          <a:ea typeface="Microsoft YaHei UI" panose="020B0503020204020204" pitchFamily="34" charset="-122"/>
                        </a:rPr>
                        <a:t>？</a:t>
                      </a:r>
                      <a:r>
                        <a:rPr lang="ja-JP" altLang="en-US" sz="2800">
                          <a:latin typeface="Microsoft YaHei UI" panose="020B0503020204020204" pitchFamily="34" charset="-122"/>
                          <a:ea typeface="Microsoft YaHei UI" panose="020B0503020204020204" pitchFamily="34" charset="-122"/>
                        </a:rPr>
                        <a:t>字</a:t>
                      </a:r>
                      <a:r>
                        <a:rPr lang="en-US" altLang="ja-JP" sz="2800" dirty="0">
                          <a:latin typeface="Microsoft YaHei UI" panose="020B0503020204020204" pitchFamily="34" charset="-122"/>
                          <a:ea typeface="Microsoft YaHei UI" panose="020B0503020204020204" pitchFamily="34" charset="-122"/>
                        </a:rPr>
                        <a:t>/</a:t>
                      </a:r>
                      <a:r>
                        <a:rPr lang="ja-JP" altLang="en-US" sz="2800">
                          <a:latin typeface="Microsoft YaHei UI" panose="020B0503020204020204" pitchFamily="34" charset="-122"/>
                          <a:ea typeface="Microsoft YaHei UI" panose="020B0503020204020204" pitchFamily="34" charset="-122"/>
                        </a:rPr>
                        <a:t>篇</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zh-CN" altLang="en-US" sz="2800" dirty="0">
                          <a:latin typeface="Microsoft YaHei UI" panose="020B0503020204020204" pitchFamily="34" charset="-122"/>
                          <a:ea typeface="Microsoft YaHei UI" panose="020B0503020204020204" pitchFamily="34" charset="-122"/>
                        </a:rPr>
                        <a:t>？</a:t>
                      </a:r>
                      <a:r>
                        <a:rPr lang="ja-JP" altLang="en-US" sz="2800">
                          <a:latin typeface="Microsoft YaHei UI" panose="020B0503020204020204" pitchFamily="34" charset="-122"/>
                          <a:ea typeface="Microsoft YaHei UI" panose="020B0503020204020204" pitchFamily="34" charset="-122"/>
                        </a:rPr>
                        <a:t>篇</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ja-JP" altLang="en-US" sz="2800">
                          <a:latin typeface="Microsoft YaHei UI" panose="020B0503020204020204" pitchFamily="34" charset="-122"/>
                          <a:ea typeface="Microsoft YaHei UI" panose="020B0503020204020204" pitchFamily="34" charset="-122"/>
                        </a:rPr>
                        <a:t>共</a:t>
                      </a:r>
                      <a:r>
                        <a:rPr lang="zh-CN" altLang="en-US" sz="2800" dirty="0">
                          <a:latin typeface="Microsoft YaHei UI" panose="020B0503020204020204" pitchFamily="34" charset="-122"/>
                          <a:ea typeface="Microsoft YaHei UI" panose="020B0503020204020204" pitchFamily="34" charset="-122"/>
                        </a:rPr>
                        <a:t>？</a:t>
                      </a:r>
                      <a:r>
                        <a:rPr lang="en-US" sz="2800" dirty="0">
                          <a:latin typeface="Microsoft YaHei UI" panose="020B0503020204020204" pitchFamily="34" charset="-122"/>
                          <a:ea typeface="Microsoft YaHei UI" panose="020B0503020204020204" pitchFamily="34" charset="-122"/>
                        </a:rPr>
                        <a:t>min</a:t>
                      </a:r>
                    </a:p>
                  </a:txBody>
                  <a:tcPr anchor="ctr"/>
                </a:tc>
                <a:extLst>
                  <a:ext uri="{0D108BD9-81ED-4DB2-BD59-A6C34878D82A}">
                    <a16:rowId xmlns:a16="http://schemas.microsoft.com/office/drawing/2014/main" val="4036641229"/>
                  </a:ext>
                </a:extLst>
              </a:tr>
              <a:tr h="1387098">
                <a:tc>
                  <a:txBody>
                    <a:bodyPr/>
                    <a:lstStyle/>
                    <a:p>
                      <a:pPr algn="ctr"/>
                      <a:endParaRPr lang="en-US" sz="2800">
                        <a:latin typeface="Microsoft YaHei UI" panose="020B0503020204020204" pitchFamily="34" charset="-122"/>
                        <a:ea typeface="Microsoft YaHei UI" panose="020B0503020204020204" pitchFamily="34" charset="-122"/>
                      </a:endParaRPr>
                    </a:p>
                  </a:txBody>
                  <a:tcPr anchor="ctr"/>
                </a:tc>
                <a:tc>
                  <a:txBody>
                    <a:bodyPr/>
                    <a:lstStyle/>
                    <a:p>
                      <a:pPr algn="ctr"/>
                      <a:r>
                        <a:rPr lang="zh-CN" altLang="en-US" sz="2800" dirty="0">
                          <a:latin typeface="Microsoft YaHei UI" panose="020B0503020204020204" pitchFamily="34" charset="-122"/>
                          <a:ea typeface="Microsoft YaHei UI" panose="020B0503020204020204" pitchFamily="34" charset="-122"/>
                        </a:rPr>
                        <a:t>？</a:t>
                      </a:r>
                      <a:r>
                        <a:rPr lang="ja-JP" altLang="en-US" sz="2800">
                          <a:latin typeface="Microsoft YaHei UI" panose="020B0503020204020204" pitchFamily="34" charset="-122"/>
                          <a:ea typeface="Microsoft YaHei UI" panose="020B0503020204020204" pitchFamily="34" charset="-122"/>
                        </a:rPr>
                        <a:t>题</a:t>
                      </a:r>
                      <a:r>
                        <a:rPr lang="en-US" altLang="ja-JP" sz="2800" dirty="0">
                          <a:latin typeface="Microsoft YaHei UI" panose="020B0503020204020204" pitchFamily="34" charset="-122"/>
                          <a:ea typeface="Microsoft YaHei UI" panose="020B0503020204020204" pitchFamily="34" charset="-122"/>
                        </a:rPr>
                        <a:t>/</a:t>
                      </a:r>
                      <a:r>
                        <a:rPr lang="ja-JP" altLang="en-US" sz="2800">
                          <a:latin typeface="Microsoft YaHei UI" panose="020B0503020204020204" pitchFamily="34" charset="-122"/>
                          <a:ea typeface="Microsoft YaHei UI" panose="020B0503020204020204" pitchFamily="34" charset="-122"/>
                        </a:rPr>
                        <a:t>篇</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endParaRPr lang="en-US" sz="28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613300307"/>
                  </a:ext>
                </a:extLst>
              </a:tr>
            </a:tbl>
          </a:graphicData>
        </a:graphic>
      </p:graphicFrame>
      <p:sp>
        <p:nvSpPr>
          <p:cNvPr id="3" name="Title 2">
            <a:extLst>
              <a:ext uri="{FF2B5EF4-FFF2-40B4-BE49-F238E27FC236}">
                <a16:creationId xmlns:a16="http://schemas.microsoft.com/office/drawing/2014/main" id="{F0728E82-3A6F-7041-B499-7FE2ACAE9180}"/>
              </a:ext>
            </a:extLst>
          </p:cNvPr>
          <p:cNvSpPr>
            <a:spLocks noGrp="1"/>
          </p:cNvSpPr>
          <p:nvPr>
            <p:ph type="title"/>
          </p:nvPr>
        </p:nvSpPr>
        <p:spPr/>
        <p:txBody>
          <a:bodyPr>
            <a:normAutofit/>
          </a:bodyPr>
          <a:lstStyle/>
          <a:p>
            <a:r>
              <a:rPr lang="ja-JP" altLang="en-US"/>
              <a:t>托福阅读考试基本形式</a:t>
            </a:r>
            <a:endParaRPr lang="en-US" dirty="0"/>
          </a:p>
        </p:txBody>
      </p:sp>
    </p:spTree>
    <p:extLst>
      <p:ext uri="{BB962C8B-B14F-4D97-AF65-F5344CB8AC3E}">
        <p14:creationId xmlns:p14="http://schemas.microsoft.com/office/powerpoint/2010/main" val="6113606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64CBB-9077-B442-BC51-BF7A4397D0AF}"/>
              </a:ext>
            </a:extLst>
          </p:cNvPr>
          <p:cNvSpPr>
            <a:spLocks noGrp="1"/>
          </p:cNvSpPr>
          <p:nvPr>
            <p:ph idx="1"/>
          </p:nvPr>
        </p:nvSpPr>
        <p:spPr/>
        <p:txBody>
          <a:bodyPr>
            <a:normAutofit/>
          </a:bodyPr>
          <a:lstStyle/>
          <a:p>
            <a:r>
              <a:rPr lang="en-US" dirty="0"/>
              <a:t>Step</a:t>
            </a:r>
            <a:r>
              <a:rPr lang="zh-CN" altLang="en-US" dirty="0"/>
              <a:t> </a:t>
            </a:r>
            <a:r>
              <a:rPr lang="en-US" altLang="zh-CN" dirty="0"/>
              <a:t>1</a:t>
            </a:r>
            <a:r>
              <a:rPr lang="zh-CN" altLang="en-US" dirty="0"/>
              <a:t>：</a:t>
            </a:r>
            <a:r>
              <a:rPr lang="ja-JP" altLang="en-US"/>
              <a:t>大定位</a:t>
            </a:r>
            <a:r>
              <a:rPr lang="zh-CN" altLang="en-US" dirty="0"/>
              <a:t>（从上一题定位句之后开始读）</a:t>
            </a:r>
            <a:endParaRPr lang="en-US" altLang="zh-CN" dirty="0"/>
          </a:p>
        </p:txBody>
      </p:sp>
      <p:sp>
        <p:nvSpPr>
          <p:cNvPr id="3" name="Title 2">
            <a:extLst>
              <a:ext uri="{FF2B5EF4-FFF2-40B4-BE49-F238E27FC236}">
                <a16:creationId xmlns:a16="http://schemas.microsoft.com/office/drawing/2014/main" id="{A26DBD46-BB97-CB4D-9DAB-BD2F5945B118}"/>
              </a:ext>
            </a:extLst>
          </p:cNvPr>
          <p:cNvSpPr>
            <a:spLocks noGrp="1"/>
          </p:cNvSpPr>
          <p:nvPr>
            <p:ph type="title"/>
          </p:nvPr>
        </p:nvSpPr>
        <p:spPr/>
        <p:txBody>
          <a:bodyPr/>
          <a:lstStyle/>
          <a:p>
            <a:r>
              <a:rPr lang="ja-JP" altLang="en-US"/>
              <a:t>可定位</a:t>
            </a:r>
            <a:endParaRPr lang="en-US" dirty="0"/>
          </a:p>
        </p:txBody>
      </p:sp>
    </p:spTree>
    <p:extLst>
      <p:ext uri="{BB962C8B-B14F-4D97-AF65-F5344CB8AC3E}">
        <p14:creationId xmlns:p14="http://schemas.microsoft.com/office/powerpoint/2010/main" val="32738346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64CBB-9077-B442-BC51-BF7A4397D0AF}"/>
              </a:ext>
            </a:extLst>
          </p:cNvPr>
          <p:cNvSpPr>
            <a:spLocks noGrp="1"/>
          </p:cNvSpPr>
          <p:nvPr>
            <p:ph idx="1"/>
          </p:nvPr>
        </p:nvSpPr>
        <p:spPr/>
        <p:txBody>
          <a:bodyPr>
            <a:normAutofit/>
          </a:bodyPr>
          <a:lstStyle/>
          <a:p>
            <a:r>
              <a:rPr lang="en-US" dirty="0"/>
              <a:t>Step</a:t>
            </a:r>
            <a:r>
              <a:rPr lang="zh-CN" altLang="en-US" dirty="0"/>
              <a:t> </a:t>
            </a:r>
            <a:r>
              <a:rPr lang="en-US" altLang="zh-CN" dirty="0"/>
              <a:t>1</a:t>
            </a:r>
            <a:r>
              <a:rPr lang="zh-CN" altLang="en-US" dirty="0"/>
              <a:t>：</a:t>
            </a:r>
            <a:r>
              <a:rPr lang="ja-JP" altLang="en-US"/>
              <a:t>大定位</a:t>
            </a:r>
            <a:r>
              <a:rPr lang="zh-CN" altLang="en-US" dirty="0"/>
              <a:t>（从上一题定位句之后开始读）</a:t>
            </a:r>
            <a:endParaRPr lang="en-US" altLang="zh-CN" dirty="0"/>
          </a:p>
          <a:p>
            <a:pPr lvl="1"/>
            <a:endParaRPr lang="en-US" altLang="zh-CN" sz="2800" dirty="0"/>
          </a:p>
          <a:p>
            <a:r>
              <a:rPr lang="en-US" altLang="ja-JP" dirty="0"/>
              <a:t>Step</a:t>
            </a:r>
            <a:r>
              <a:rPr lang="zh-CN" altLang="en-US" dirty="0"/>
              <a:t> </a:t>
            </a:r>
            <a:r>
              <a:rPr lang="en-US" altLang="zh-CN" dirty="0"/>
              <a:t>2</a:t>
            </a:r>
            <a:r>
              <a:rPr lang="zh-CN" altLang="en-US" dirty="0"/>
              <a:t>：</a:t>
            </a:r>
            <a:r>
              <a:rPr lang="ja-JP" altLang="en-US"/>
              <a:t>小定位</a:t>
            </a:r>
            <a:r>
              <a:rPr lang="zh-CN" altLang="en-US" dirty="0"/>
              <a:t>（</a:t>
            </a:r>
            <a:r>
              <a:rPr lang="ja-JP" altLang="en-US"/>
              <a:t>找</a:t>
            </a:r>
            <a:r>
              <a:rPr lang="en-US" altLang="zh-CN" dirty="0"/>
              <a:t>1-2</a:t>
            </a:r>
            <a:r>
              <a:rPr lang="ja-JP" altLang="en-US"/>
              <a:t>句话</a:t>
            </a:r>
            <a:r>
              <a:rPr lang="zh-CN" altLang="en-US" dirty="0"/>
              <a:t>）</a:t>
            </a:r>
          </a:p>
        </p:txBody>
      </p:sp>
      <p:sp>
        <p:nvSpPr>
          <p:cNvPr id="3" name="Title 2">
            <a:extLst>
              <a:ext uri="{FF2B5EF4-FFF2-40B4-BE49-F238E27FC236}">
                <a16:creationId xmlns:a16="http://schemas.microsoft.com/office/drawing/2014/main" id="{A26DBD46-BB97-CB4D-9DAB-BD2F5945B118}"/>
              </a:ext>
            </a:extLst>
          </p:cNvPr>
          <p:cNvSpPr>
            <a:spLocks noGrp="1"/>
          </p:cNvSpPr>
          <p:nvPr>
            <p:ph type="title"/>
          </p:nvPr>
        </p:nvSpPr>
        <p:spPr/>
        <p:txBody>
          <a:bodyPr/>
          <a:lstStyle/>
          <a:p>
            <a:r>
              <a:rPr lang="ja-JP" altLang="en-US"/>
              <a:t>可定位</a:t>
            </a:r>
            <a:endParaRPr lang="en-US" dirty="0"/>
          </a:p>
        </p:txBody>
      </p:sp>
    </p:spTree>
    <p:extLst>
      <p:ext uri="{BB962C8B-B14F-4D97-AF65-F5344CB8AC3E}">
        <p14:creationId xmlns:p14="http://schemas.microsoft.com/office/powerpoint/2010/main" val="14649637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416BC0-E8F5-8641-8C5F-72633AC86DCF}"/>
              </a:ext>
            </a:extLst>
          </p:cNvPr>
          <p:cNvSpPr>
            <a:spLocks noGrp="1"/>
          </p:cNvSpPr>
          <p:nvPr>
            <p:ph idx="1"/>
          </p:nvPr>
        </p:nvSpPr>
        <p:spPr/>
        <p:txBody>
          <a:bodyPr>
            <a:normAutofit/>
          </a:bodyPr>
          <a:lstStyle/>
          <a:p>
            <a:r>
              <a:rPr lang="ja-JP" altLang="en-US"/>
              <a:t>皮卡丘是一只矮矮胖胖圆乎乎的类啮齿型宝可梦，全身的皮毛都是黄色的。它的耳朵很长，尖端是黑色的。皮卡丘有小小的嘴巴，侧面看起来像一个数字</a:t>
            </a:r>
            <a:r>
              <a:rPr lang="zh-CN" altLang="en-US" dirty="0"/>
              <a:t> </a:t>
            </a:r>
            <a:r>
              <a:rPr lang="en-US" altLang="ja-JP" dirty="0"/>
              <a:t>3</a:t>
            </a:r>
            <a:r>
              <a:rPr lang="ja-JP" altLang="en-US"/>
              <a:t>。这种宝可梦的脸颊上有两个红色的圆，那是它的电力袋，遇到危险时就会放电</a:t>
            </a:r>
            <a:r>
              <a:rPr lang="zh-CN" altLang="en-US" dirty="0"/>
              <a:t>，</a:t>
            </a:r>
            <a:r>
              <a:rPr lang="ja-JP" altLang="en-US"/>
              <a:t>尾巴是像锯齿状的闪电。</a:t>
            </a:r>
            <a:r>
              <a:rPr lang="en-US" altLang="ja-JP" dirty="0"/>
              <a:t>Pikachu</a:t>
            </a:r>
            <a:r>
              <a:rPr lang="ja-JP" altLang="en-US"/>
              <a:t>会将尾巴竖起来，去感觉周围是否安全。尽管它确切来说是四足动物，更多时候它是站着并用两只后脚走路。住在森林中的它们通常以树果为食</a:t>
            </a:r>
            <a:r>
              <a:rPr lang="zh-CN" altLang="en-US" dirty="0"/>
              <a:t>，</a:t>
            </a:r>
            <a:r>
              <a:rPr lang="ja-JP" altLang="en-US"/>
              <a:t>皮卡丘们用小小的电击把树果从树上打下来，这样就不必爬树，还可以顺带将其烤熟。</a:t>
            </a:r>
          </a:p>
          <a:p>
            <a:endParaRPr lang="ja-JP" altLang="en-US"/>
          </a:p>
          <a:p>
            <a:r>
              <a:rPr lang="en-US" altLang="ja-JP" dirty="0"/>
              <a:t>1. </a:t>
            </a:r>
            <a:r>
              <a:rPr lang="ja-JP" altLang="en-US"/>
              <a:t>皮卡丘身上的哪个部位像</a:t>
            </a:r>
            <a:r>
              <a:rPr lang="zh-CN" altLang="en-US" dirty="0"/>
              <a:t> </a:t>
            </a:r>
            <a:r>
              <a:rPr lang="en-US" altLang="ja-JP" dirty="0"/>
              <a:t>3</a:t>
            </a:r>
            <a:r>
              <a:rPr lang="ja-JP" altLang="en-US"/>
              <a:t>？</a:t>
            </a:r>
          </a:p>
          <a:p>
            <a:r>
              <a:rPr lang="en-US" dirty="0"/>
              <a:t>A. </a:t>
            </a:r>
            <a:r>
              <a:rPr lang="ja-JP" altLang="en-US"/>
              <a:t>尾巴</a:t>
            </a:r>
            <a:r>
              <a:rPr lang="zh-CN" altLang="en-US" dirty="0"/>
              <a:t> </a:t>
            </a:r>
            <a:endParaRPr lang="ja-JP" altLang="en-US"/>
          </a:p>
          <a:p>
            <a:r>
              <a:rPr lang="en-US" dirty="0"/>
              <a:t>B. </a:t>
            </a:r>
            <a:r>
              <a:rPr lang="ja-JP" altLang="en-US"/>
              <a:t>嘴巴</a:t>
            </a:r>
          </a:p>
        </p:txBody>
      </p:sp>
    </p:spTree>
    <p:extLst>
      <p:ext uri="{BB962C8B-B14F-4D97-AF65-F5344CB8AC3E}">
        <p14:creationId xmlns:p14="http://schemas.microsoft.com/office/powerpoint/2010/main" val="16118608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416BC0-E8F5-8641-8C5F-72633AC86DCF}"/>
              </a:ext>
            </a:extLst>
          </p:cNvPr>
          <p:cNvSpPr>
            <a:spLocks noGrp="1"/>
          </p:cNvSpPr>
          <p:nvPr>
            <p:ph idx="1"/>
          </p:nvPr>
        </p:nvSpPr>
        <p:spPr/>
        <p:txBody>
          <a:bodyPr>
            <a:normAutofit/>
          </a:bodyPr>
          <a:lstStyle/>
          <a:p>
            <a:r>
              <a:rPr lang="ja-JP" altLang="en-US"/>
              <a:t>皮卡丘是一只矮矮胖胖圆乎乎的类啮齿型宝可梦，全身的皮毛都是黄色的。它的耳朵很长，尖端是黑色的。皮卡丘有小小的嘴巴，侧面看起来像一个数字</a:t>
            </a:r>
            <a:r>
              <a:rPr lang="zh-CN" altLang="en-US" dirty="0"/>
              <a:t> </a:t>
            </a:r>
            <a:r>
              <a:rPr lang="en-US" altLang="ja-JP" dirty="0"/>
              <a:t>3</a:t>
            </a:r>
            <a:r>
              <a:rPr lang="ja-JP" altLang="en-US"/>
              <a:t>。这种宝可梦的脸颊上有两个红色的圆，那是它的电力袋，遇到危险时就会放电</a:t>
            </a:r>
            <a:r>
              <a:rPr lang="zh-CN" altLang="en-US" dirty="0"/>
              <a:t>，</a:t>
            </a:r>
            <a:r>
              <a:rPr lang="ja-JP" altLang="en-US"/>
              <a:t>尾巴是像锯齿状的闪电。</a:t>
            </a:r>
            <a:r>
              <a:rPr lang="en-US" altLang="ja-JP" dirty="0"/>
              <a:t>Pikachu</a:t>
            </a:r>
            <a:r>
              <a:rPr lang="ja-JP" altLang="en-US"/>
              <a:t>会将尾巴竖起来，去感觉周围是否安全。尽管它确切来说是四足动物，更多时候它是站着并用两只后脚走路。住在森林中的它们通常以树果为食</a:t>
            </a:r>
            <a:r>
              <a:rPr lang="zh-CN" altLang="en-US" dirty="0"/>
              <a:t>，</a:t>
            </a:r>
            <a:r>
              <a:rPr lang="ja-JP" altLang="en-US"/>
              <a:t>皮卡丘们用小小的电击把树果从树上打下来，这样就不必爬树，还可以顺带将其烤熟。</a:t>
            </a:r>
          </a:p>
          <a:p>
            <a:endParaRPr lang="ja-JP" altLang="en-US"/>
          </a:p>
          <a:p>
            <a:r>
              <a:rPr lang="en-US" altLang="ja-JP" dirty="0"/>
              <a:t>1. </a:t>
            </a:r>
            <a:r>
              <a:rPr lang="ja-JP" altLang="en-US"/>
              <a:t>皮卡丘身上的哪个部位像</a:t>
            </a:r>
            <a:r>
              <a:rPr lang="zh-CN" altLang="en-US" dirty="0"/>
              <a:t> </a:t>
            </a:r>
            <a:r>
              <a:rPr lang="en-US" altLang="ja-JP" dirty="0">
                <a:solidFill>
                  <a:srgbClr val="FF0000"/>
                </a:solidFill>
              </a:rPr>
              <a:t>3</a:t>
            </a:r>
            <a:r>
              <a:rPr lang="ja-JP" altLang="en-US"/>
              <a:t>？</a:t>
            </a:r>
          </a:p>
          <a:p>
            <a:r>
              <a:rPr lang="en-US" dirty="0"/>
              <a:t>A. </a:t>
            </a:r>
            <a:r>
              <a:rPr lang="ja-JP" altLang="en-US"/>
              <a:t>尾巴</a:t>
            </a:r>
            <a:r>
              <a:rPr lang="zh-CN" altLang="en-US" dirty="0"/>
              <a:t> </a:t>
            </a:r>
            <a:endParaRPr lang="ja-JP" altLang="en-US"/>
          </a:p>
          <a:p>
            <a:r>
              <a:rPr lang="en-US" dirty="0"/>
              <a:t>B. </a:t>
            </a:r>
            <a:r>
              <a:rPr lang="ja-JP" altLang="en-US"/>
              <a:t>嘴巴</a:t>
            </a:r>
          </a:p>
        </p:txBody>
      </p:sp>
    </p:spTree>
    <p:extLst>
      <p:ext uri="{BB962C8B-B14F-4D97-AF65-F5344CB8AC3E}">
        <p14:creationId xmlns:p14="http://schemas.microsoft.com/office/powerpoint/2010/main" val="8088051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416BC0-E8F5-8641-8C5F-72633AC86DCF}"/>
              </a:ext>
            </a:extLst>
          </p:cNvPr>
          <p:cNvSpPr>
            <a:spLocks noGrp="1"/>
          </p:cNvSpPr>
          <p:nvPr>
            <p:ph idx="1"/>
          </p:nvPr>
        </p:nvSpPr>
        <p:spPr/>
        <p:txBody>
          <a:bodyPr>
            <a:normAutofit/>
          </a:bodyPr>
          <a:lstStyle/>
          <a:p>
            <a:r>
              <a:rPr lang="ja-JP" altLang="en-US">
                <a:solidFill>
                  <a:schemeClr val="bg1">
                    <a:lumMod val="65000"/>
                  </a:schemeClr>
                </a:solidFill>
              </a:rPr>
              <a:t>皮卡丘是一只矮矮胖胖圆乎乎的类啮齿型宝可梦，全身的皮毛都是黄色的。它的耳朵很长，尖端是黑色的。</a:t>
            </a:r>
            <a:r>
              <a:rPr lang="ja-JP" altLang="en-US"/>
              <a:t>皮卡丘有小小的嘴巴，侧面看起来像一个数字</a:t>
            </a:r>
            <a:r>
              <a:rPr lang="zh-CN" altLang="en-US" dirty="0"/>
              <a:t> </a:t>
            </a:r>
            <a:r>
              <a:rPr lang="en-US" altLang="ja-JP" dirty="0"/>
              <a:t>3</a:t>
            </a:r>
            <a:r>
              <a:rPr lang="ja-JP" altLang="en-US"/>
              <a:t>。</a:t>
            </a:r>
            <a:r>
              <a:rPr lang="ja-JP" altLang="en-US">
                <a:solidFill>
                  <a:schemeClr val="bg1">
                    <a:lumMod val="65000"/>
                  </a:schemeClr>
                </a:solidFill>
              </a:rPr>
              <a:t>这种宝可梦的脸颊上有两个红色的圆，那是它的电力袋，遇到危险时就会放电</a:t>
            </a:r>
            <a:r>
              <a:rPr lang="zh-CN" altLang="en-US" dirty="0">
                <a:solidFill>
                  <a:schemeClr val="bg1">
                    <a:lumMod val="65000"/>
                  </a:schemeClr>
                </a:solidFill>
              </a:rPr>
              <a:t>，</a:t>
            </a:r>
            <a:r>
              <a:rPr lang="ja-JP" altLang="en-US">
                <a:solidFill>
                  <a:schemeClr val="bg1">
                    <a:lumMod val="65000"/>
                  </a:schemeClr>
                </a:solidFill>
              </a:rPr>
              <a:t>尾巴是像锯齿状的闪电。</a:t>
            </a:r>
            <a:r>
              <a:rPr lang="en-US" altLang="ja-JP" dirty="0">
                <a:solidFill>
                  <a:schemeClr val="bg1">
                    <a:lumMod val="65000"/>
                  </a:schemeClr>
                </a:solidFill>
              </a:rPr>
              <a:t>Pikachu</a:t>
            </a:r>
            <a:r>
              <a:rPr lang="ja-JP" altLang="en-US">
                <a:solidFill>
                  <a:schemeClr val="bg1">
                    <a:lumMod val="65000"/>
                  </a:schemeClr>
                </a:solidFill>
              </a:rPr>
              <a:t>会将尾巴竖起来，去感觉周围是否安全。尽管它确切来说是四足动物，更多时候它是站着并用两只后脚走路。住在森林中的它们通常以树果为食</a:t>
            </a:r>
            <a:r>
              <a:rPr lang="zh-CN" altLang="en-US" dirty="0">
                <a:solidFill>
                  <a:schemeClr val="bg1">
                    <a:lumMod val="65000"/>
                  </a:schemeClr>
                </a:solidFill>
              </a:rPr>
              <a:t>，</a:t>
            </a:r>
            <a:r>
              <a:rPr lang="ja-JP" altLang="en-US">
                <a:solidFill>
                  <a:schemeClr val="bg1">
                    <a:lumMod val="65000"/>
                  </a:schemeClr>
                </a:solidFill>
              </a:rPr>
              <a:t>皮卡丘们用小小的电击把树果从树上打下来，这样就不必爬树，还可以顺带将其烤熟。</a:t>
            </a:r>
          </a:p>
          <a:p>
            <a:endParaRPr lang="ja-JP" altLang="en-US"/>
          </a:p>
          <a:p>
            <a:r>
              <a:rPr lang="en-US" altLang="ja-JP" dirty="0"/>
              <a:t>1. </a:t>
            </a:r>
            <a:r>
              <a:rPr lang="ja-JP" altLang="en-US"/>
              <a:t>皮卡丘身上的哪个部位像</a:t>
            </a:r>
            <a:r>
              <a:rPr lang="zh-CN" altLang="en-US" dirty="0"/>
              <a:t> </a:t>
            </a:r>
            <a:r>
              <a:rPr lang="en-US" altLang="ja-JP" dirty="0">
                <a:solidFill>
                  <a:srgbClr val="FF0000"/>
                </a:solidFill>
              </a:rPr>
              <a:t>3</a:t>
            </a:r>
            <a:r>
              <a:rPr lang="ja-JP" altLang="en-US"/>
              <a:t>？</a:t>
            </a:r>
          </a:p>
          <a:p>
            <a:r>
              <a:rPr lang="en-US" dirty="0"/>
              <a:t>A. </a:t>
            </a:r>
            <a:r>
              <a:rPr lang="ja-JP" altLang="en-US"/>
              <a:t>尾巴</a:t>
            </a:r>
            <a:r>
              <a:rPr lang="zh-CN" altLang="en-US" dirty="0"/>
              <a:t> </a:t>
            </a:r>
            <a:endParaRPr lang="ja-JP" altLang="en-US"/>
          </a:p>
          <a:p>
            <a:r>
              <a:rPr lang="en-US" dirty="0"/>
              <a:t>B. </a:t>
            </a:r>
            <a:r>
              <a:rPr lang="ja-JP" altLang="en-US"/>
              <a:t>嘴巴</a:t>
            </a:r>
          </a:p>
        </p:txBody>
      </p:sp>
    </p:spTree>
    <p:extLst>
      <p:ext uri="{BB962C8B-B14F-4D97-AF65-F5344CB8AC3E}">
        <p14:creationId xmlns:p14="http://schemas.microsoft.com/office/powerpoint/2010/main" val="6442916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64CBB-9077-B442-BC51-BF7A4397D0AF}"/>
              </a:ext>
            </a:extLst>
          </p:cNvPr>
          <p:cNvSpPr>
            <a:spLocks noGrp="1"/>
          </p:cNvSpPr>
          <p:nvPr>
            <p:ph idx="1"/>
          </p:nvPr>
        </p:nvSpPr>
        <p:spPr/>
        <p:txBody>
          <a:bodyPr>
            <a:normAutofit/>
          </a:bodyPr>
          <a:lstStyle/>
          <a:p>
            <a:r>
              <a:rPr lang="en-US" altLang="ja-JP" dirty="0"/>
              <a:t>Step</a:t>
            </a:r>
            <a:r>
              <a:rPr lang="zh-CN" altLang="en-US" dirty="0"/>
              <a:t> </a:t>
            </a:r>
            <a:r>
              <a:rPr lang="en-US" altLang="zh-CN" dirty="0"/>
              <a:t>2</a:t>
            </a:r>
            <a:r>
              <a:rPr lang="zh-CN" altLang="en-US" dirty="0"/>
              <a:t>：</a:t>
            </a:r>
            <a:r>
              <a:rPr lang="ja-JP" altLang="en-US"/>
              <a:t>小定位</a:t>
            </a:r>
            <a:r>
              <a:rPr lang="zh-CN" altLang="en-US" dirty="0"/>
              <a:t>（</a:t>
            </a:r>
            <a:r>
              <a:rPr lang="ja-JP" altLang="en-US"/>
              <a:t>找</a:t>
            </a:r>
            <a:r>
              <a:rPr lang="en-US" altLang="zh-CN" dirty="0"/>
              <a:t>1-2</a:t>
            </a:r>
            <a:r>
              <a:rPr lang="ja-JP" altLang="en-US"/>
              <a:t>句话</a:t>
            </a:r>
            <a:r>
              <a:rPr lang="zh-CN" altLang="en-US" dirty="0"/>
              <a:t>）</a:t>
            </a:r>
            <a:endParaRPr lang="en-US" altLang="zh-CN" dirty="0"/>
          </a:p>
          <a:p>
            <a:pPr lvl="1"/>
            <a:r>
              <a:rPr lang="ja-JP" altLang="en-US" sz="2800" u="sng"/>
              <a:t>定位词</a:t>
            </a:r>
            <a:r>
              <a:rPr lang="zh-CN" altLang="en-US" sz="2800" u="sng" dirty="0"/>
              <a:t>：</a:t>
            </a:r>
          </a:p>
        </p:txBody>
      </p:sp>
      <p:sp>
        <p:nvSpPr>
          <p:cNvPr id="3" name="Title 2">
            <a:extLst>
              <a:ext uri="{FF2B5EF4-FFF2-40B4-BE49-F238E27FC236}">
                <a16:creationId xmlns:a16="http://schemas.microsoft.com/office/drawing/2014/main" id="{A26DBD46-BB97-CB4D-9DAB-BD2F5945B118}"/>
              </a:ext>
            </a:extLst>
          </p:cNvPr>
          <p:cNvSpPr>
            <a:spLocks noGrp="1"/>
          </p:cNvSpPr>
          <p:nvPr>
            <p:ph type="title"/>
          </p:nvPr>
        </p:nvSpPr>
        <p:spPr/>
        <p:txBody>
          <a:bodyPr/>
          <a:lstStyle/>
          <a:p>
            <a:r>
              <a:rPr lang="ja-JP" altLang="en-US"/>
              <a:t>可定位</a:t>
            </a:r>
            <a:endParaRPr lang="en-US" dirty="0"/>
          </a:p>
        </p:txBody>
      </p:sp>
      <p:graphicFrame>
        <p:nvGraphicFramePr>
          <p:cNvPr id="4" name="Table 3">
            <a:extLst>
              <a:ext uri="{FF2B5EF4-FFF2-40B4-BE49-F238E27FC236}">
                <a16:creationId xmlns:a16="http://schemas.microsoft.com/office/drawing/2014/main" id="{F7B07252-BABC-0B4A-A75E-8FDD1ACBE7A1}"/>
              </a:ext>
            </a:extLst>
          </p:cNvPr>
          <p:cNvGraphicFramePr>
            <a:graphicFrameLocks noGrp="1"/>
          </p:cNvGraphicFramePr>
          <p:nvPr>
            <p:extLst>
              <p:ext uri="{D42A27DB-BD31-4B8C-83A1-F6EECF244321}">
                <p14:modId xmlns:p14="http://schemas.microsoft.com/office/powerpoint/2010/main" val="990310832"/>
              </p:ext>
            </p:extLst>
          </p:nvPr>
        </p:nvGraphicFramePr>
        <p:xfrm>
          <a:off x="838200" y="3211406"/>
          <a:ext cx="10515599" cy="2002680"/>
        </p:xfrm>
        <a:graphic>
          <a:graphicData uri="http://schemas.openxmlformats.org/drawingml/2006/table">
            <a:tbl>
              <a:tblPr bandRow="1">
                <a:tableStyleId>{93296810-A885-4BE3-A3E7-6D5BEEA58F35}</a:tableStyleId>
              </a:tblPr>
              <a:tblGrid>
                <a:gridCol w="1104900">
                  <a:extLst>
                    <a:ext uri="{9D8B030D-6E8A-4147-A177-3AD203B41FA5}">
                      <a16:colId xmlns:a16="http://schemas.microsoft.com/office/drawing/2014/main" val="1207450240"/>
                    </a:ext>
                  </a:extLst>
                </a:gridCol>
                <a:gridCol w="3154680">
                  <a:extLst>
                    <a:ext uri="{9D8B030D-6E8A-4147-A177-3AD203B41FA5}">
                      <a16:colId xmlns:a16="http://schemas.microsoft.com/office/drawing/2014/main" val="2663735262"/>
                    </a:ext>
                  </a:extLst>
                </a:gridCol>
                <a:gridCol w="6256019">
                  <a:extLst>
                    <a:ext uri="{9D8B030D-6E8A-4147-A177-3AD203B41FA5}">
                      <a16:colId xmlns:a16="http://schemas.microsoft.com/office/drawing/2014/main" val="1417087549"/>
                    </a:ext>
                  </a:extLst>
                </a:gridCol>
              </a:tblGrid>
              <a:tr h="667560">
                <a:tc>
                  <a:txBody>
                    <a:bodyPr/>
                    <a:lstStyle/>
                    <a:p>
                      <a:pPr algn="ctr" fontAlgn="b"/>
                      <a:r>
                        <a:rPr lang="en-US" altLang="zh-CN" sz="2400" b="0" i="0" u="none" strike="noStrike" dirty="0">
                          <a:solidFill>
                            <a:srgbClr val="000000"/>
                          </a:solidFill>
                          <a:effectLst/>
                          <a:latin typeface="Microsoft YaHei UI" panose="020B0503020204020204" pitchFamily="34" charset="-122"/>
                          <a:ea typeface="Microsoft YaHei UI" panose="020B0503020204020204" pitchFamily="34" charset="-122"/>
                        </a:rPr>
                        <a:t>1</a:t>
                      </a:r>
                      <a:endParaRPr lang="en-US" altLang="ja-JP"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fontAlgn="b"/>
                      <a:endParaRPr lang="en-US" altLang="ja-JP"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rtl="0" fontAlgn="ctr"/>
                      <a:r>
                        <a:rPr lang="en-US" sz="2400" u="none" strike="noStrike" dirty="0">
                          <a:effectLst/>
                          <a:latin typeface="Microsoft YaHei UI" panose="020B0503020204020204" pitchFamily="34" charset="-122"/>
                          <a:ea typeface="Microsoft YaHei UI" panose="020B0503020204020204" pitchFamily="34" charset="-122"/>
                        </a:rPr>
                        <a:t>American, NREM</a:t>
                      </a:r>
                      <a:endParaRPr lang="en-US"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extLst>
                  <a:ext uri="{0D108BD9-81ED-4DB2-BD59-A6C34878D82A}">
                    <a16:rowId xmlns:a16="http://schemas.microsoft.com/office/drawing/2014/main" val="2597761519"/>
                  </a:ext>
                </a:extLst>
              </a:tr>
              <a:tr h="667560">
                <a:tc>
                  <a:txBody>
                    <a:bodyPr/>
                    <a:lstStyle/>
                    <a:p>
                      <a:pPr algn="ctr" fontAlgn="b"/>
                      <a:r>
                        <a:rPr lang="en-US" altLang="zh-CN" sz="2400" b="0" i="0" u="none" strike="noStrike" dirty="0">
                          <a:solidFill>
                            <a:srgbClr val="000000"/>
                          </a:solidFill>
                          <a:effectLst/>
                          <a:latin typeface="Microsoft YaHei UI" panose="020B0503020204020204" pitchFamily="34" charset="-122"/>
                          <a:ea typeface="Microsoft YaHei UI" panose="020B0503020204020204" pitchFamily="34" charset="-122"/>
                        </a:rPr>
                        <a:t>2</a:t>
                      </a:r>
                      <a:endParaRPr lang="en-US" altLang="ja-JP"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fontAlgn="b"/>
                      <a:endParaRPr lang="en-US" altLang="ja-JP"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rtl="0" fontAlgn="ctr"/>
                      <a:r>
                        <a:rPr lang="en-US" altLang="zh-CN" sz="2400" u="none" strike="noStrike" dirty="0">
                          <a:effectLst/>
                          <a:latin typeface="Microsoft YaHei UI" panose="020B0503020204020204" pitchFamily="34" charset="-122"/>
                          <a:ea typeface="Microsoft YaHei UI" panose="020B0503020204020204" pitchFamily="34" charset="-122"/>
                        </a:rPr>
                        <a:t>1815</a:t>
                      </a:r>
                      <a:r>
                        <a:rPr lang="en-US" sz="2400" u="none" strike="noStrike" dirty="0">
                          <a:effectLst/>
                          <a:latin typeface="Microsoft YaHei UI" panose="020B0503020204020204" pitchFamily="34" charset="-122"/>
                          <a:ea typeface="Microsoft YaHei UI" panose="020B0503020204020204" pitchFamily="34" charset="-122"/>
                        </a:rPr>
                        <a:t>, 80° to 180°</a:t>
                      </a:r>
                      <a:endParaRPr lang="en-US"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extLst>
                  <a:ext uri="{0D108BD9-81ED-4DB2-BD59-A6C34878D82A}">
                    <a16:rowId xmlns:a16="http://schemas.microsoft.com/office/drawing/2014/main" val="1660017251"/>
                  </a:ext>
                </a:extLst>
              </a:tr>
              <a:tr h="667560">
                <a:tc>
                  <a:txBody>
                    <a:bodyPr/>
                    <a:lstStyle/>
                    <a:p>
                      <a:pPr algn="ctr" fontAlgn="b"/>
                      <a:r>
                        <a:rPr lang="en-US" altLang="zh-CN" sz="2400" b="0" i="0" u="none" strike="noStrike" dirty="0">
                          <a:solidFill>
                            <a:srgbClr val="000000"/>
                          </a:solidFill>
                          <a:effectLst/>
                          <a:latin typeface="Microsoft YaHei UI" panose="020B0503020204020204" pitchFamily="34" charset="-122"/>
                          <a:ea typeface="Microsoft YaHei UI" panose="020B0503020204020204" pitchFamily="34" charset="-122"/>
                        </a:rPr>
                        <a:t>3</a:t>
                      </a:r>
                      <a:endParaRPr lang="en-US" altLang="ja-JP"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fontAlgn="b"/>
                      <a:endParaRPr lang="en-US" altLang="ja-JP"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rtl="0" fontAlgn="ctr"/>
                      <a:r>
                        <a:rPr lang="en-US" sz="2400" u="none" strike="noStrike" dirty="0">
                          <a:effectLst/>
                          <a:latin typeface="Microsoft YaHei UI" panose="020B0503020204020204" pitchFamily="34" charset="-122"/>
                          <a:ea typeface="Microsoft YaHei UI" panose="020B0503020204020204" pitchFamily="34" charset="-122"/>
                        </a:rPr>
                        <a:t>Spartina, pho</a:t>
                      </a:r>
                      <a:r>
                        <a:rPr lang="en-US" altLang="zh-CN" sz="2400" u="none" strike="noStrike" dirty="0">
                          <a:effectLst/>
                          <a:latin typeface="Microsoft YaHei UI" panose="020B0503020204020204" pitchFamily="34" charset="-122"/>
                          <a:ea typeface="Microsoft YaHei UI" panose="020B0503020204020204" pitchFamily="34" charset="-122"/>
                        </a:rPr>
                        <a:t>tosynthetic</a:t>
                      </a:r>
                      <a:r>
                        <a:rPr lang="en-US" sz="2400" u="none" strike="noStrike" dirty="0">
                          <a:effectLst/>
                          <a:latin typeface="Microsoft YaHei UI" panose="020B0503020204020204" pitchFamily="34" charset="-122"/>
                          <a:ea typeface="Microsoft YaHei UI" panose="020B0503020204020204" pitchFamily="34" charset="-122"/>
                        </a:rPr>
                        <a:t>, </a:t>
                      </a:r>
                      <a:r>
                        <a:rPr lang="en-US" altLang="zh-CN" sz="2400" u="none" strike="noStrike" dirty="0">
                          <a:effectLst/>
                          <a:latin typeface="Microsoft YaHei UI" panose="020B0503020204020204" pitchFamily="34" charset="-122"/>
                          <a:ea typeface="Microsoft YaHei UI" panose="020B0503020204020204" pitchFamily="34" charset="-122"/>
                        </a:rPr>
                        <a:t>neurotransmitter</a:t>
                      </a:r>
                      <a:endParaRPr lang="en-US"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extLst>
                  <a:ext uri="{0D108BD9-81ED-4DB2-BD59-A6C34878D82A}">
                    <a16:rowId xmlns:a16="http://schemas.microsoft.com/office/drawing/2014/main" val="2116487957"/>
                  </a:ext>
                </a:extLst>
              </a:tr>
            </a:tbl>
          </a:graphicData>
        </a:graphic>
      </p:graphicFrame>
    </p:spTree>
    <p:extLst>
      <p:ext uri="{BB962C8B-B14F-4D97-AF65-F5344CB8AC3E}">
        <p14:creationId xmlns:p14="http://schemas.microsoft.com/office/powerpoint/2010/main" val="18358000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64CBB-9077-B442-BC51-BF7A4397D0AF}"/>
              </a:ext>
            </a:extLst>
          </p:cNvPr>
          <p:cNvSpPr>
            <a:spLocks noGrp="1"/>
          </p:cNvSpPr>
          <p:nvPr>
            <p:ph idx="1"/>
          </p:nvPr>
        </p:nvSpPr>
        <p:spPr/>
        <p:txBody>
          <a:bodyPr>
            <a:normAutofit/>
          </a:bodyPr>
          <a:lstStyle/>
          <a:p>
            <a:r>
              <a:rPr lang="en-US" altLang="ja-JP" dirty="0"/>
              <a:t>Step</a:t>
            </a:r>
            <a:r>
              <a:rPr lang="zh-CN" altLang="en-US" dirty="0"/>
              <a:t> </a:t>
            </a:r>
            <a:r>
              <a:rPr lang="en-US" altLang="zh-CN" dirty="0"/>
              <a:t>2</a:t>
            </a:r>
            <a:r>
              <a:rPr lang="zh-CN" altLang="en-US" dirty="0"/>
              <a:t>：</a:t>
            </a:r>
            <a:r>
              <a:rPr lang="ja-JP" altLang="en-US"/>
              <a:t>小定位</a:t>
            </a:r>
            <a:r>
              <a:rPr lang="zh-CN" altLang="en-US" dirty="0"/>
              <a:t>（</a:t>
            </a:r>
            <a:r>
              <a:rPr lang="ja-JP" altLang="en-US"/>
              <a:t>找</a:t>
            </a:r>
            <a:r>
              <a:rPr lang="en-US" altLang="zh-CN" dirty="0"/>
              <a:t>1-2</a:t>
            </a:r>
            <a:r>
              <a:rPr lang="ja-JP" altLang="en-US"/>
              <a:t>句话</a:t>
            </a:r>
            <a:r>
              <a:rPr lang="zh-CN" altLang="en-US" dirty="0"/>
              <a:t>）</a:t>
            </a:r>
            <a:endParaRPr lang="en-US" altLang="zh-CN" dirty="0"/>
          </a:p>
          <a:p>
            <a:pPr lvl="1"/>
            <a:r>
              <a:rPr lang="ja-JP" altLang="en-US" sz="2800" u="sng"/>
              <a:t>定位词</a:t>
            </a:r>
            <a:r>
              <a:rPr lang="zh-CN" altLang="en-US" sz="2800" u="sng" dirty="0"/>
              <a:t>：</a:t>
            </a:r>
          </a:p>
        </p:txBody>
      </p:sp>
      <p:sp>
        <p:nvSpPr>
          <p:cNvPr id="3" name="Title 2">
            <a:extLst>
              <a:ext uri="{FF2B5EF4-FFF2-40B4-BE49-F238E27FC236}">
                <a16:creationId xmlns:a16="http://schemas.microsoft.com/office/drawing/2014/main" id="{A26DBD46-BB97-CB4D-9DAB-BD2F5945B118}"/>
              </a:ext>
            </a:extLst>
          </p:cNvPr>
          <p:cNvSpPr>
            <a:spLocks noGrp="1"/>
          </p:cNvSpPr>
          <p:nvPr>
            <p:ph type="title"/>
          </p:nvPr>
        </p:nvSpPr>
        <p:spPr/>
        <p:txBody>
          <a:bodyPr/>
          <a:lstStyle/>
          <a:p>
            <a:r>
              <a:rPr lang="ja-JP" altLang="en-US"/>
              <a:t>可定位</a:t>
            </a:r>
            <a:endParaRPr lang="en-US" dirty="0"/>
          </a:p>
        </p:txBody>
      </p:sp>
      <p:graphicFrame>
        <p:nvGraphicFramePr>
          <p:cNvPr id="4" name="Table 3">
            <a:extLst>
              <a:ext uri="{FF2B5EF4-FFF2-40B4-BE49-F238E27FC236}">
                <a16:creationId xmlns:a16="http://schemas.microsoft.com/office/drawing/2014/main" id="{F7B07252-BABC-0B4A-A75E-8FDD1ACBE7A1}"/>
              </a:ext>
            </a:extLst>
          </p:cNvPr>
          <p:cNvGraphicFramePr>
            <a:graphicFrameLocks noGrp="1"/>
          </p:cNvGraphicFramePr>
          <p:nvPr>
            <p:extLst>
              <p:ext uri="{D42A27DB-BD31-4B8C-83A1-F6EECF244321}">
                <p14:modId xmlns:p14="http://schemas.microsoft.com/office/powerpoint/2010/main" val="952907988"/>
              </p:ext>
            </p:extLst>
          </p:nvPr>
        </p:nvGraphicFramePr>
        <p:xfrm>
          <a:off x="838200" y="3211406"/>
          <a:ext cx="10515599" cy="2002680"/>
        </p:xfrm>
        <a:graphic>
          <a:graphicData uri="http://schemas.openxmlformats.org/drawingml/2006/table">
            <a:tbl>
              <a:tblPr bandRow="1">
                <a:tableStyleId>{93296810-A885-4BE3-A3E7-6D5BEEA58F35}</a:tableStyleId>
              </a:tblPr>
              <a:tblGrid>
                <a:gridCol w="1104900">
                  <a:extLst>
                    <a:ext uri="{9D8B030D-6E8A-4147-A177-3AD203B41FA5}">
                      <a16:colId xmlns:a16="http://schemas.microsoft.com/office/drawing/2014/main" val="1207450240"/>
                    </a:ext>
                  </a:extLst>
                </a:gridCol>
                <a:gridCol w="3154680">
                  <a:extLst>
                    <a:ext uri="{9D8B030D-6E8A-4147-A177-3AD203B41FA5}">
                      <a16:colId xmlns:a16="http://schemas.microsoft.com/office/drawing/2014/main" val="2663735262"/>
                    </a:ext>
                  </a:extLst>
                </a:gridCol>
                <a:gridCol w="6256019">
                  <a:extLst>
                    <a:ext uri="{9D8B030D-6E8A-4147-A177-3AD203B41FA5}">
                      <a16:colId xmlns:a16="http://schemas.microsoft.com/office/drawing/2014/main" val="1417087549"/>
                    </a:ext>
                  </a:extLst>
                </a:gridCol>
              </a:tblGrid>
              <a:tr h="667560">
                <a:tc>
                  <a:txBody>
                    <a:bodyPr/>
                    <a:lstStyle/>
                    <a:p>
                      <a:pPr algn="ctr" fontAlgn="b"/>
                      <a:r>
                        <a:rPr lang="en-US" altLang="zh-CN" sz="2400" b="0" i="0" u="none" strike="noStrike" dirty="0">
                          <a:solidFill>
                            <a:srgbClr val="000000"/>
                          </a:solidFill>
                          <a:effectLst/>
                          <a:latin typeface="Microsoft YaHei UI" panose="020B0503020204020204" pitchFamily="34" charset="-122"/>
                          <a:ea typeface="Microsoft YaHei UI" panose="020B0503020204020204" pitchFamily="34" charset="-122"/>
                        </a:rPr>
                        <a:t>1</a:t>
                      </a:r>
                      <a:endParaRPr lang="en-US" altLang="ja-JP"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fontAlgn="b"/>
                      <a:r>
                        <a:rPr lang="ja-JP" altLang="en-US" sz="2400" u="none" strike="noStrike">
                          <a:solidFill>
                            <a:srgbClr val="FF0000"/>
                          </a:solidFill>
                          <a:effectLst/>
                          <a:latin typeface="Microsoft YaHei UI" panose="020B0503020204020204" pitchFamily="34" charset="-122"/>
                          <a:ea typeface="Microsoft YaHei UI" panose="020B0503020204020204" pitchFamily="34" charset="-122"/>
                        </a:rPr>
                        <a:t>大写字母</a:t>
                      </a:r>
                      <a:endParaRPr lang="en-US" altLang="ja-JP" sz="2400" b="0" i="0" u="none" strike="noStrike" dirty="0">
                        <a:solidFill>
                          <a:srgbClr val="FF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rtl="0" fontAlgn="ctr"/>
                      <a:r>
                        <a:rPr lang="en-US" sz="2400" u="none" strike="noStrike" dirty="0">
                          <a:effectLst/>
                          <a:latin typeface="Microsoft YaHei UI" panose="020B0503020204020204" pitchFamily="34" charset="-122"/>
                          <a:ea typeface="Microsoft YaHei UI" panose="020B0503020204020204" pitchFamily="34" charset="-122"/>
                        </a:rPr>
                        <a:t>American, NREM</a:t>
                      </a:r>
                      <a:endParaRPr lang="en-US"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extLst>
                  <a:ext uri="{0D108BD9-81ED-4DB2-BD59-A6C34878D82A}">
                    <a16:rowId xmlns:a16="http://schemas.microsoft.com/office/drawing/2014/main" val="2597761519"/>
                  </a:ext>
                </a:extLst>
              </a:tr>
              <a:tr h="667560">
                <a:tc>
                  <a:txBody>
                    <a:bodyPr/>
                    <a:lstStyle/>
                    <a:p>
                      <a:pPr algn="ctr" fontAlgn="b"/>
                      <a:r>
                        <a:rPr lang="en-US" altLang="zh-CN" sz="2400" b="0" i="0" u="none" strike="noStrike" dirty="0">
                          <a:solidFill>
                            <a:srgbClr val="000000"/>
                          </a:solidFill>
                          <a:effectLst/>
                          <a:latin typeface="Microsoft YaHei UI" panose="020B0503020204020204" pitchFamily="34" charset="-122"/>
                          <a:ea typeface="Microsoft YaHei UI" panose="020B0503020204020204" pitchFamily="34" charset="-122"/>
                        </a:rPr>
                        <a:t>2</a:t>
                      </a:r>
                      <a:endParaRPr lang="en-US" altLang="ja-JP"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fontAlgn="b"/>
                      <a:r>
                        <a:rPr lang="ja-JP" altLang="en-US" sz="2400" u="none" strike="noStrike">
                          <a:solidFill>
                            <a:srgbClr val="FF0000"/>
                          </a:solidFill>
                          <a:effectLst/>
                          <a:latin typeface="Microsoft YaHei UI" panose="020B0503020204020204" pitchFamily="34" charset="-122"/>
                          <a:ea typeface="Microsoft YaHei UI" panose="020B0503020204020204" pitchFamily="34" charset="-122"/>
                        </a:rPr>
                        <a:t>数字时间</a:t>
                      </a:r>
                      <a:endParaRPr lang="en-US" altLang="ja-JP" sz="2400" b="0" i="0" u="none" strike="noStrike" dirty="0">
                        <a:solidFill>
                          <a:srgbClr val="FF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rtl="0" fontAlgn="ctr"/>
                      <a:r>
                        <a:rPr lang="en-US" altLang="zh-CN" sz="2400" u="none" strike="noStrike" dirty="0">
                          <a:effectLst/>
                          <a:latin typeface="Microsoft YaHei UI" panose="020B0503020204020204" pitchFamily="34" charset="-122"/>
                          <a:ea typeface="Microsoft YaHei UI" panose="020B0503020204020204" pitchFamily="34" charset="-122"/>
                        </a:rPr>
                        <a:t>1815</a:t>
                      </a:r>
                      <a:r>
                        <a:rPr lang="en-US" sz="2400" u="none" strike="noStrike" dirty="0">
                          <a:effectLst/>
                          <a:latin typeface="Microsoft YaHei UI" panose="020B0503020204020204" pitchFamily="34" charset="-122"/>
                          <a:ea typeface="Microsoft YaHei UI" panose="020B0503020204020204" pitchFamily="34" charset="-122"/>
                        </a:rPr>
                        <a:t>, 80° to 180°</a:t>
                      </a:r>
                      <a:endParaRPr lang="en-US"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extLst>
                  <a:ext uri="{0D108BD9-81ED-4DB2-BD59-A6C34878D82A}">
                    <a16:rowId xmlns:a16="http://schemas.microsoft.com/office/drawing/2014/main" val="1660017251"/>
                  </a:ext>
                </a:extLst>
              </a:tr>
              <a:tr h="667560">
                <a:tc>
                  <a:txBody>
                    <a:bodyPr/>
                    <a:lstStyle/>
                    <a:p>
                      <a:pPr algn="ctr" fontAlgn="b"/>
                      <a:r>
                        <a:rPr lang="en-US" altLang="zh-CN" sz="2400" b="0" i="0" u="none" strike="noStrike" dirty="0">
                          <a:solidFill>
                            <a:srgbClr val="000000"/>
                          </a:solidFill>
                          <a:effectLst/>
                          <a:latin typeface="Microsoft YaHei UI" panose="020B0503020204020204" pitchFamily="34" charset="-122"/>
                          <a:ea typeface="Microsoft YaHei UI" panose="020B0503020204020204" pitchFamily="34" charset="-122"/>
                        </a:rPr>
                        <a:t>3</a:t>
                      </a:r>
                      <a:endParaRPr lang="en-US" altLang="ja-JP"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fontAlgn="b"/>
                      <a:r>
                        <a:rPr lang="ja-JP" altLang="en-US" sz="2400" u="none" strike="noStrike">
                          <a:solidFill>
                            <a:srgbClr val="FF0000"/>
                          </a:solidFill>
                          <a:effectLst/>
                          <a:latin typeface="Microsoft YaHei UI" panose="020B0503020204020204" pitchFamily="34" charset="-122"/>
                          <a:ea typeface="Microsoft YaHei UI" panose="020B0503020204020204" pitchFamily="34" charset="-122"/>
                        </a:rPr>
                        <a:t>特殊名词、学科概念</a:t>
                      </a:r>
                      <a:endParaRPr lang="en-US" altLang="ja-JP" sz="2400" b="0" i="0" u="none" strike="noStrike" dirty="0">
                        <a:solidFill>
                          <a:srgbClr val="FF0000"/>
                        </a:solidFill>
                        <a:effectLst/>
                        <a:latin typeface="Microsoft YaHei UI" panose="020B0503020204020204" pitchFamily="34" charset="-122"/>
                        <a:ea typeface="Microsoft YaHei UI" panose="020B0503020204020204" pitchFamily="34" charset="-122"/>
                      </a:endParaRPr>
                    </a:p>
                  </a:txBody>
                  <a:tcPr marL="9525" marR="9525" marT="9525" marB="0" anchor="ctr"/>
                </a:tc>
                <a:tc>
                  <a:txBody>
                    <a:bodyPr/>
                    <a:lstStyle/>
                    <a:p>
                      <a:pPr algn="ctr" rtl="0" fontAlgn="ctr"/>
                      <a:r>
                        <a:rPr lang="en-US" sz="2400" u="none" strike="noStrike" dirty="0">
                          <a:effectLst/>
                          <a:latin typeface="Microsoft YaHei UI" panose="020B0503020204020204" pitchFamily="34" charset="-122"/>
                          <a:ea typeface="Microsoft YaHei UI" panose="020B0503020204020204" pitchFamily="34" charset="-122"/>
                        </a:rPr>
                        <a:t>Spartina, pho</a:t>
                      </a:r>
                      <a:r>
                        <a:rPr lang="en-US" altLang="zh-CN" sz="2400" u="none" strike="noStrike" dirty="0">
                          <a:effectLst/>
                          <a:latin typeface="Microsoft YaHei UI" panose="020B0503020204020204" pitchFamily="34" charset="-122"/>
                          <a:ea typeface="Microsoft YaHei UI" panose="020B0503020204020204" pitchFamily="34" charset="-122"/>
                        </a:rPr>
                        <a:t>tosynthetic</a:t>
                      </a:r>
                      <a:r>
                        <a:rPr lang="en-US" sz="2400" u="none" strike="noStrike" dirty="0">
                          <a:effectLst/>
                          <a:latin typeface="Microsoft YaHei UI" panose="020B0503020204020204" pitchFamily="34" charset="-122"/>
                          <a:ea typeface="Microsoft YaHei UI" panose="020B0503020204020204" pitchFamily="34" charset="-122"/>
                        </a:rPr>
                        <a:t>, </a:t>
                      </a:r>
                      <a:r>
                        <a:rPr lang="en-US" altLang="zh-CN" sz="2400" u="none" strike="noStrike" dirty="0">
                          <a:effectLst/>
                          <a:latin typeface="Microsoft YaHei UI" panose="020B0503020204020204" pitchFamily="34" charset="-122"/>
                          <a:ea typeface="Microsoft YaHei UI" panose="020B0503020204020204" pitchFamily="34" charset="-122"/>
                        </a:rPr>
                        <a:t>neurotransmitter</a:t>
                      </a:r>
                      <a:endParaRPr lang="en-US" sz="2400" b="0" i="0" u="none" strike="noStrike" dirty="0">
                        <a:solidFill>
                          <a:srgbClr val="000000"/>
                        </a:solidFill>
                        <a:effectLst/>
                        <a:latin typeface="Microsoft YaHei UI" panose="020B0503020204020204" pitchFamily="34" charset="-122"/>
                        <a:ea typeface="Microsoft YaHei UI" panose="020B0503020204020204" pitchFamily="34" charset="-122"/>
                      </a:endParaRPr>
                    </a:p>
                  </a:txBody>
                  <a:tcPr marL="9525" marR="9525" marT="9525" marB="0" anchor="ctr"/>
                </a:tc>
                <a:extLst>
                  <a:ext uri="{0D108BD9-81ED-4DB2-BD59-A6C34878D82A}">
                    <a16:rowId xmlns:a16="http://schemas.microsoft.com/office/drawing/2014/main" val="2116487957"/>
                  </a:ext>
                </a:extLst>
              </a:tr>
            </a:tbl>
          </a:graphicData>
        </a:graphic>
      </p:graphicFrame>
    </p:spTree>
    <p:extLst>
      <p:ext uri="{BB962C8B-B14F-4D97-AF65-F5344CB8AC3E}">
        <p14:creationId xmlns:p14="http://schemas.microsoft.com/office/powerpoint/2010/main" val="25069901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C2D48E-7091-F640-A0D3-5A4B746E52B0}"/>
              </a:ext>
            </a:extLst>
          </p:cNvPr>
          <p:cNvSpPr>
            <a:spLocks noGrp="1"/>
          </p:cNvSpPr>
          <p:nvPr>
            <p:ph idx="1"/>
          </p:nvPr>
        </p:nvSpPr>
        <p:spPr/>
        <p:txBody>
          <a:bodyPr>
            <a:noAutofit/>
          </a:bodyPr>
          <a:lstStyle/>
          <a:p>
            <a:pPr>
              <a:lnSpc>
                <a:spcPct val="120000"/>
              </a:lnSpc>
            </a:pPr>
            <a:r>
              <a:rPr lang="en-US" sz="2200" dirty="0"/>
              <a:t>Paragraph 3: The West had plenty of attractions: the alluvial river bottoms, the fecund soils of the rolling forest lands, the black loams of the prairies were tempting to New England farmers working their rocky, sterile land and to southeastern farmers plagued with soil depletion and erosion. In 1820 under a new land law, a farm could be bought for $100. The continued proliferation of banks made it easier for those without cash to negotiate loans in paper money. Western Farmers borrowed with the confident expectation that the expanding economy would keep farm prices high, thus making it easy to repay loans when they fell due.</a:t>
            </a:r>
          </a:p>
          <a:p>
            <a:pPr>
              <a:lnSpc>
                <a:spcPct val="120000"/>
              </a:lnSpc>
            </a:pPr>
            <a:r>
              <a:rPr lang="en-US" sz="2200" dirty="0"/>
              <a:t>20-1-6. According to paragraph 3, what was the significance of the land law passed in 1820?</a:t>
            </a:r>
          </a:p>
          <a:p>
            <a:pPr marL="457200" indent="-457200">
              <a:lnSpc>
                <a:spcPct val="120000"/>
              </a:lnSpc>
              <a:buFont typeface="Courier New" panose="02070309020205020404" pitchFamily="49" charset="0"/>
              <a:buChar char="o"/>
            </a:pPr>
            <a:r>
              <a:rPr lang="en-US" sz="2200" dirty="0"/>
              <a:t>It granted government-supported loans to farmers.</a:t>
            </a:r>
          </a:p>
          <a:p>
            <a:pPr marL="457200" indent="-457200">
              <a:lnSpc>
                <a:spcPct val="120000"/>
              </a:lnSpc>
              <a:buFont typeface="Courier New" panose="02070309020205020404" pitchFamily="49" charset="0"/>
              <a:buChar char="o"/>
            </a:pPr>
            <a:r>
              <a:rPr lang="en-US" sz="2200" dirty="0"/>
              <a:t>It provided farmland at an affordable price.</a:t>
            </a:r>
          </a:p>
          <a:p>
            <a:pPr marL="457200" indent="-457200">
              <a:lnSpc>
                <a:spcPct val="120000"/>
              </a:lnSpc>
              <a:buFont typeface="Courier New" panose="02070309020205020404" pitchFamily="49" charset="0"/>
              <a:buChar char="o"/>
            </a:pPr>
            <a:r>
              <a:rPr lang="en-US" sz="2200" dirty="0"/>
              <a:t>It required banks to offer loans to farmers.</a:t>
            </a:r>
          </a:p>
          <a:p>
            <a:pPr marL="457200" indent="-457200">
              <a:lnSpc>
                <a:spcPct val="120000"/>
              </a:lnSpc>
              <a:buFont typeface="Courier New" panose="02070309020205020404" pitchFamily="49" charset="0"/>
              <a:buChar char="o"/>
            </a:pPr>
            <a:r>
              <a:rPr lang="en-US" sz="2200" dirty="0"/>
              <a:t>It enabled farmers to sell their land for a profit.</a:t>
            </a:r>
          </a:p>
        </p:txBody>
      </p:sp>
    </p:spTree>
    <p:extLst>
      <p:ext uri="{BB962C8B-B14F-4D97-AF65-F5344CB8AC3E}">
        <p14:creationId xmlns:p14="http://schemas.microsoft.com/office/powerpoint/2010/main" val="22998071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C2D48E-7091-F640-A0D3-5A4B746E52B0}"/>
              </a:ext>
            </a:extLst>
          </p:cNvPr>
          <p:cNvSpPr>
            <a:spLocks noGrp="1"/>
          </p:cNvSpPr>
          <p:nvPr>
            <p:ph idx="1"/>
          </p:nvPr>
        </p:nvSpPr>
        <p:spPr/>
        <p:txBody>
          <a:bodyPr>
            <a:noAutofit/>
          </a:bodyPr>
          <a:lstStyle/>
          <a:p>
            <a:pPr>
              <a:lnSpc>
                <a:spcPct val="120000"/>
              </a:lnSpc>
            </a:pPr>
            <a:r>
              <a:rPr lang="en-US" sz="2200" dirty="0"/>
              <a:t>Paragraph 3: The West had plenty of attractions: the alluvial river bottoms, the fecund soils of the rolling forest lands, the black loams of the prairies were tempting to New England farmers working their rocky, sterile land and to southeastern farmers plagued with soil depletion and erosion. In 1820 under a new land law, a farm could be bought for $100. The continued proliferation of banks made it easier for those without cash to negotiate loans in paper money. Western Farmers borrowed with the confident expectation that the expanding economy would keep farm prices high, thus making it easy to repay loans when they fell due.</a:t>
            </a:r>
          </a:p>
          <a:p>
            <a:pPr>
              <a:lnSpc>
                <a:spcPct val="120000"/>
              </a:lnSpc>
            </a:pPr>
            <a:r>
              <a:rPr lang="en-US" sz="2200" dirty="0"/>
              <a:t>20-1-6. According to paragraph 3, what was the significance of the land law passed in </a:t>
            </a:r>
            <a:r>
              <a:rPr lang="en-US" sz="2200" dirty="0">
                <a:solidFill>
                  <a:srgbClr val="FF0000"/>
                </a:solidFill>
              </a:rPr>
              <a:t>1820</a:t>
            </a:r>
            <a:r>
              <a:rPr lang="en-US" sz="2200" dirty="0"/>
              <a:t>?</a:t>
            </a:r>
          </a:p>
          <a:p>
            <a:pPr marL="457200" indent="-457200">
              <a:lnSpc>
                <a:spcPct val="120000"/>
              </a:lnSpc>
              <a:buFont typeface="Courier New" panose="02070309020205020404" pitchFamily="49" charset="0"/>
              <a:buChar char="o"/>
            </a:pPr>
            <a:r>
              <a:rPr lang="en-US" sz="2200" dirty="0"/>
              <a:t>It granted government-supported loans to farmers.</a:t>
            </a:r>
          </a:p>
          <a:p>
            <a:pPr marL="457200" indent="-457200">
              <a:lnSpc>
                <a:spcPct val="120000"/>
              </a:lnSpc>
              <a:buFont typeface="Courier New" panose="02070309020205020404" pitchFamily="49" charset="0"/>
              <a:buChar char="o"/>
            </a:pPr>
            <a:r>
              <a:rPr lang="en-US" sz="2200" dirty="0"/>
              <a:t>It provided farmland at an affordable price.</a:t>
            </a:r>
          </a:p>
          <a:p>
            <a:pPr marL="457200" indent="-457200">
              <a:lnSpc>
                <a:spcPct val="120000"/>
              </a:lnSpc>
              <a:buFont typeface="Courier New" panose="02070309020205020404" pitchFamily="49" charset="0"/>
              <a:buChar char="o"/>
            </a:pPr>
            <a:r>
              <a:rPr lang="en-US" sz="2200" dirty="0"/>
              <a:t>It required banks to offer loans to farmers.</a:t>
            </a:r>
          </a:p>
          <a:p>
            <a:pPr marL="457200" indent="-457200">
              <a:lnSpc>
                <a:spcPct val="120000"/>
              </a:lnSpc>
              <a:buFont typeface="Courier New" panose="02070309020205020404" pitchFamily="49" charset="0"/>
              <a:buChar char="o"/>
            </a:pPr>
            <a:r>
              <a:rPr lang="en-US" sz="2200" dirty="0"/>
              <a:t>It enabled farmers to sell their land for a profit.</a:t>
            </a:r>
          </a:p>
        </p:txBody>
      </p:sp>
    </p:spTree>
    <p:extLst>
      <p:ext uri="{BB962C8B-B14F-4D97-AF65-F5344CB8AC3E}">
        <p14:creationId xmlns:p14="http://schemas.microsoft.com/office/powerpoint/2010/main" val="3715751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C2D48E-7091-F640-A0D3-5A4B746E52B0}"/>
              </a:ext>
            </a:extLst>
          </p:cNvPr>
          <p:cNvSpPr>
            <a:spLocks noGrp="1"/>
          </p:cNvSpPr>
          <p:nvPr>
            <p:ph idx="1"/>
          </p:nvPr>
        </p:nvSpPr>
        <p:spPr/>
        <p:txBody>
          <a:bodyPr>
            <a:noAutofit/>
          </a:bodyPr>
          <a:lstStyle/>
          <a:p>
            <a:pPr>
              <a:lnSpc>
                <a:spcPct val="120000"/>
              </a:lnSpc>
            </a:pPr>
            <a:r>
              <a:rPr lang="en-US" sz="2200" dirty="0"/>
              <a:t>Paragraph 3: The West had plenty of attractions: the alluvial river bottoms, the fecund soils of the rolling forest lands, the black loams of the prairies were tempting to New England farmers working their rocky, sterile land and to southeastern farmers plagued with soil depletion and erosion. In </a:t>
            </a:r>
            <a:r>
              <a:rPr lang="en-US" sz="2200" dirty="0">
                <a:solidFill>
                  <a:srgbClr val="FF0000"/>
                </a:solidFill>
              </a:rPr>
              <a:t>1820</a:t>
            </a:r>
            <a:r>
              <a:rPr lang="en-US" sz="2200" dirty="0"/>
              <a:t> under a new land law, a farm could be bought for $100. The continued proliferation of banks made it easier for those without cash to negotiate loans in paper money. Western Farmers borrowed with the confident expectation that the expanding economy would keep farm prices high, thus making it easy to repay loans when they fell due.</a:t>
            </a:r>
          </a:p>
          <a:p>
            <a:pPr>
              <a:lnSpc>
                <a:spcPct val="120000"/>
              </a:lnSpc>
            </a:pPr>
            <a:r>
              <a:rPr lang="en-US" sz="2200" dirty="0"/>
              <a:t>20-1-6. According to paragraph 3, what was the significance of the land law passed in </a:t>
            </a:r>
            <a:r>
              <a:rPr lang="en-US" sz="2200" dirty="0">
                <a:solidFill>
                  <a:srgbClr val="FF0000"/>
                </a:solidFill>
              </a:rPr>
              <a:t>1820</a:t>
            </a:r>
            <a:r>
              <a:rPr lang="en-US" sz="2200" dirty="0"/>
              <a:t>?</a:t>
            </a:r>
          </a:p>
          <a:p>
            <a:pPr marL="457200" indent="-457200">
              <a:lnSpc>
                <a:spcPct val="120000"/>
              </a:lnSpc>
              <a:buFont typeface="Courier New" panose="02070309020205020404" pitchFamily="49" charset="0"/>
              <a:buChar char="o"/>
            </a:pPr>
            <a:r>
              <a:rPr lang="en-US" sz="2200" dirty="0"/>
              <a:t>It granted government-supported loans to farmers.</a:t>
            </a:r>
          </a:p>
          <a:p>
            <a:pPr marL="457200" indent="-457200">
              <a:lnSpc>
                <a:spcPct val="120000"/>
              </a:lnSpc>
              <a:buFont typeface="Courier New" panose="02070309020205020404" pitchFamily="49" charset="0"/>
              <a:buChar char="o"/>
            </a:pPr>
            <a:r>
              <a:rPr lang="en-US" sz="2200" dirty="0"/>
              <a:t>It provided farmland at an affordable price.</a:t>
            </a:r>
          </a:p>
          <a:p>
            <a:pPr marL="457200" indent="-457200">
              <a:lnSpc>
                <a:spcPct val="120000"/>
              </a:lnSpc>
              <a:buFont typeface="Courier New" panose="02070309020205020404" pitchFamily="49" charset="0"/>
              <a:buChar char="o"/>
            </a:pPr>
            <a:r>
              <a:rPr lang="en-US" sz="2200" dirty="0"/>
              <a:t>It required banks to offer loans to farmers.</a:t>
            </a:r>
          </a:p>
          <a:p>
            <a:pPr marL="457200" indent="-457200">
              <a:lnSpc>
                <a:spcPct val="120000"/>
              </a:lnSpc>
              <a:buFont typeface="Courier New" panose="02070309020205020404" pitchFamily="49" charset="0"/>
              <a:buChar char="o"/>
            </a:pPr>
            <a:r>
              <a:rPr lang="en-US" sz="2200" dirty="0"/>
              <a:t>It enabled farmers to sell their land for a profit.</a:t>
            </a:r>
          </a:p>
        </p:txBody>
      </p:sp>
    </p:spTree>
    <p:extLst>
      <p:ext uri="{BB962C8B-B14F-4D97-AF65-F5344CB8AC3E}">
        <p14:creationId xmlns:p14="http://schemas.microsoft.com/office/powerpoint/2010/main" val="1115149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09629F50-AB35-E045-AF16-B1B91152D4E1}"/>
              </a:ext>
            </a:extLst>
          </p:cNvPr>
          <p:cNvGraphicFramePr>
            <a:graphicFrameLocks noGrp="1"/>
          </p:cNvGraphicFramePr>
          <p:nvPr>
            <p:ph idx="1"/>
          </p:nvPr>
        </p:nvGraphicFramePr>
        <p:xfrm>
          <a:off x="838200" y="1371599"/>
          <a:ext cx="10646043" cy="4161294"/>
        </p:xfrm>
        <a:graphic>
          <a:graphicData uri="http://schemas.openxmlformats.org/drawingml/2006/table">
            <a:tbl>
              <a:tblPr firstRow="1" bandRow="1">
                <a:tableStyleId>{E8B1032C-EA38-4F05-BA0D-38AFFFC7BED3}</a:tableStyleId>
              </a:tblPr>
              <a:tblGrid>
                <a:gridCol w="3548681">
                  <a:extLst>
                    <a:ext uri="{9D8B030D-6E8A-4147-A177-3AD203B41FA5}">
                      <a16:colId xmlns:a16="http://schemas.microsoft.com/office/drawing/2014/main" val="1070781447"/>
                    </a:ext>
                  </a:extLst>
                </a:gridCol>
                <a:gridCol w="3548681">
                  <a:extLst>
                    <a:ext uri="{9D8B030D-6E8A-4147-A177-3AD203B41FA5}">
                      <a16:colId xmlns:a16="http://schemas.microsoft.com/office/drawing/2014/main" val="916229749"/>
                    </a:ext>
                  </a:extLst>
                </a:gridCol>
                <a:gridCol w="3548681">
                  <a:extLst>
                    <a:ext uri="{9D8B030D-6E8A-4147-A177-3AD203B41FA5}">
                      <a16:colId xmlns:a16="http://schemas.microsoft.com/office/drawing/2014/main" val="3171256118"/>
                    </a:ext>
                  </a:extLst>
                </a:gridCol>
              </a:tblGrid>
              <a:tr h="1387098">
                <a:tc>
                  <a:txBody>
                    <a:bodyPr/>
                    <a:lstStyle/>
                    <a:p>
                      <a:pPr algn="ctr"/>
                      <a:r>
                        <a:rPr lang="ja-JP" altLang="en-US" sz="2800">
                          <a:latin typeface="Microsoft YaHei UI" panose="020B0503020204020204" pitchFamily="34" charset="-122"/>
                          <a:ea typeface="Microsoft YaHei UI" panose="020B0503020204020204" pitchFamily="34" charset="-122"/>
                        </a:rPr>
                        <a:t>文章长度</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ja-JP" altLang="en-US" sz="2800">
                          <a:latin typeface="Microsoft YaHei UI" panose="020B0503020204020204" pitchFamily="34" charset="-122"/>
                          <a:ea typeface="Microsoft YaHei UI" panose="020B0503020204020204" pitchFamily="34" charset="-122"/>
                        </a:rPr>
                        <a:t>题量</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ja-JP" altLang="en-US" sz="2800">
                          <a:latin typeface="Microsoft YaHei UI" panose="020B0503020204020204" pitchFamily="34" charset="-122"/>
                          <a:ea typeface="Microsoft YaHei UI" panose="020B0503020204020204" pitchFamily="34" charset="-122"/>
                        </a:rPr>
                        <a:t>时间</a:t>
                      </a:r>
                      <a:endParaRPr lang="en-US" sz="28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1681432979"/>
                  </a:ext>
                </a:extLst>
              </a:tr>
              <a:tr h="1387098">
                <a:tc>
                  <a:txBody>
                    <a:bodyPr/>
                    <a:lstStyle/>
                    <a:p>
                      <a:pPr algn="ctr"/>
                      <a:r>
                        <a:rPr lang="ja-JP" altLang="en-US" sz="2800">
                          <a:latin typeface="Microsoft YaHei UI" panose="020B0503020204020204" pitchFamily="34" charset="-122"/>
                          <a:ea typeface="Microsoft YaHei UI" panose="020B0503020204020204" pitchFamily="34" charset="-122"/>
                        </a:rPr>
                        <a:t>约</a:t>
                      </a:r>
                      <a:r>
                        <a:rPr lang="en-US" altLang="ja-JP" sz="2800" dirty="0">
                          <a:latin typeface="Microsoft YaHei UI" panose="020B0503020204020204" pitchFamily="34" charset="-122"/>
                          <a:ea typeface="Microsoft YaHei UI" panose="020B0503020204020204" pitchFamily="34" charset="-122"/>
                        </a:rPr>
                        <a:t>700</a:t>
                      </a:r>
                      <a:r>
                        <a:rPr lang="ja-JP" altLang="en-US" sz="2800">
                          <a:latin typeface="Microsoft YaHei UI" panose="020B0503020204020204" pitchFamily="34" charset="-122"/>
                          <a:ea typeface="Microsoft YaHei UI" panose="020B0503020204020204" pitchFamily="34" charset="-122"/>
                        </a:rPr>
                        <a:t>字</a:t>
                      </a:r>
                      <a:r>
                        <a:rPr lang="en-US" altLang="ja-JP" sz="2800" dirty="0">
                          <a:latin typeface="Microsoft YaHei UI" panose="020B0503020204020204" pitchFamily="34" charset="-122"/>
                          <a:ea typeface="Microsoft YaHei UI" panose="020B0503020204020204" pitchFamily="34" charset="-122"/>
                        </a:rPr>
                        <a:t>/</a:t>
                      </a:r>
                      <a:r>
                        <a:rPr lang="ja-JP" altLang="en-US" sz="2800">
                          <a:latin typeface="Microsoft YaHei UI" panose="020B0503020204020204" pitchFamily="34" charset="-122"/>
                          <a:ea typeface="Microsoft YaHei UI" panose="020B0503020204020204" pitchFamily="34" charset="-122"/>
                        </a:rPr>
                        <a:t>篇</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ja-JP" sz="2800" dirty="0">
                          <a:latin typeface="Microsoft YaHei UI" panose="020B0503020204020204" pitchFamily="34" charset="-122"/>
                          <a:ea typeface="Microsoft YaHei UI" panose="020B0503020204020204" pitchFamily="34" charset="-122"/>
                        </a:rPr>
                        <a:t>3-4</a:t>
                      </a:r>
                      <a:r>
                        <a:rPr lang="ja-JP" altLang="en-US" sz="2800">
                          <a:latin typeface="Microsoft YaHei UI" panose="020B0503020204020204" pitchFamily="34" charset="-122"/>
                          <a:ea typeface="Microsoft YaHei UI" panose="020B0503020204020204" pitchFamily="34" charset="-122"/>
                        </a:rPr>
                        <a:t>篇</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ja-JP" altLang="en-US" sz="2800">
                          <a:latin typeface="Microsoft YaHei UI" panose="020B0503020204020204" pitchFamily="34" charset="-122"/>
                          <a:ea typeface="Microsoft YaHei UI" panose="020B0503020204020204" pitchFamily="34" charset="-122"/>
                        </a:rPr>
                        <a:t>共</a:t>
                      </a:r>
                      <a:r>
                        <a:rPr lang="en-US" altLang="ja-JP" sz="2800" dirty="0">
                          <a:latin typeface="Microsoft YaHei UI" panose="020B0503020204020204" pitchFamily="34" charset="-122"/>
                          <a:ea typeface="Microsoft YaHei UI" panose="020B0503020204020204" pitchFamily="34" charset="-122"/>
                        </a:rPr>
                        <a:t>60-80</a:t>
                      </a:r>
                      <a:r>
                        <a:rPr lang="en-US" sz="2800" dirty="0">
                          <a:latin typeface="Microsoft YaHei UI" panose="020B0503020204020204" pitchFamily="34" charset="-122"/>
                          <a:ea typeface="Microsoft YaHei UI" panose="020B0503020204020204" pitchFamily="34" charset="-122"/>
                        </a:rPr>
                        <a:t>min</a:t>
                      </a:r>
                    </a:p>
                  </a:txBody>
                  <a:tcPr anchor="ctr"/>
                </a:tc>
                <a:extLst>
                  <a:ext uri="{0D108BD9-81ED-4DB2-BD59-A6C34878D82A}">
                    <a16:rowId xmlns:a16="http://schemas.microsoft.com/office/drawing/2014/main" val="4036641229"/>
                  </a:ext>
                </a:extLst>
              </a:tr>
              <a:tr h="1387098">
                <a:tc>
                  <a:txBody>
                    <a:bodyPr/>
                    <a:lstStyle/>
                    <a:p>
                      <a:pPr algn="ctr"/>
                      <a:endParaRPr lang="en-US" sz="2800">
                        <a:latin typeface="Microsoft YaHei UI" panose="020B0503020204020204" pitchFamily="34" charset="-122"/>
                        <a:ea typeface="Microsoft YaHei UI" panose="020B0503020204020204" pitchFamily="34" charset="-122"/>
                      </a:endParaRPr>
                    </a:p>
                  </a:txBody>
                  <a:tcPr anchor="ctr"/>
                </a:tc>
                <a:tc>
                  <a:txBody>
                    <a:bodyPr/>
                    <a:lstStyle/>
                    <a:p>
                      <a:pPr algn="ctr"/>
                      <a:r>
                        <a:rPr lang="en-US" sz="2800" dirty="0">
                          <a:latin typeface="Microsoft YaHei UI" panose="020B0503020204020204" pitchFamily="34" charset="-122"/>
                          <a:ea typeface="Microsoft YaHei UI" panose="020B0503020204020204" pitchFamily="34" charset="-122"/>
                        </a:rPr>
                        <a:t>12-14</a:t>
                      </a:r>
                      <a:r>
                        <a:rPr lang="ja-JP" altLang="en-US" sz="2800">
                          <a:latin typeface="Microsoft YaHei UI" panose="020B0503020204020204" pitchFamily="34" charset="-122"/>
                          <a:ea typeface="Microsoft YaHei UI" panose="020B0503020204020204" pitchFamily="34" charset="-122"/>
                        </a:rPr>
                        <a:t>题</a:t>
                      </a:r>
                      <a:r>
                        <a:rPr lang="en-US" altLang="ja-JP" sz="2800" dirty="0">
                          <a:latin typeface="Microsoft YaHei UI" panose="020B0503020204020204" pitchFamily="34" charset="-122"/>
                          <a:ea typeface="Microsoft YaHei UI" panose="020B0503020204020204" pitchFamily="34" charset="-122"/>
                        </a:rPr>
                        <a:t>/</a:t>
                      </a:r>
                      <a:r>
                        <a:rPr lang="ja-JP" altLang="en-US" sz="2800">
                          <a:latin typeface="Microsoft YaHei UI" panose="020B0503020204020204" pitchFamily="34" charset="-122"/>
                          <a:ea typeface="Microsoft YaHei UI" panose="020B0503020204020204" pitchFamily="34" charset="-122"/>
                        </a:rPr>
                        <a:t>篇</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endParaRPr lang="en-US" sz="28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613300307"/>
                  </a:ext>
                </a:extLst>
              </a:tr>
            </a:tbl>
          </a:graphicData>
        </a:graphic>
      </p:graphicFrame>
      <p:sp>
        <p:nvSpPr>
          <p:cNvPr id="3" name="Title 2">
            <a:extLst>
              <a:ext uri="{FF2B5EF4-FFF2-40B4-BE49-F238E27FC236}">
                <a16:creationId xmlns:a16="http://schemas.microsoft.com/office/drawing/2014/main" id="{F0728E82-3A6F-7041-B499-7FE2ACAE9180}"/>
              </a:ext>
            </a:extLst>
          </p:cNvPr>
          <p:cNvSpPr>
            <a:spLocks noGrp="1"/>
          </p:cNvSpPr>
          <p:nvPr>
            <p:ph type="title"/>
          </p:nvPr>
        </p:nvSpPr>
        <p:spPr/>
        <p:txBody>
          <a:bodyPr>
            <a:normAutofit/>
          </a:bodyPr>
          <a:lstStyle/>
          <a:p>
            <a:r>
              <a:rPr lang="ja-JP" altLang="en-US"/>
              <a:t>托福阅读考试基本形式</a:t>
            </a:r>
            <a:endParaRPr lang="en-US" dirty="0"/>
          </a:p>
        </p:txBody>
      </p:sp>
    </p:spTree>
    <p:extLst>
      <p:ext uri="{BB962C8B-B14F-4D97-AF65-F5344CB8AC3E}">
        <p14:creationId xmlns:p14="http://schemas.microsoft.com/office/powerpoint/2010/main" val="18308093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C2D48E-7091-F640-A0D3-5A4B746E52B0}"/>
              </a:ext>
            </a:extLst>
          </p:cNvPr>
          <p:cNvSpPr>
            <a:spLocks noGrp="1"/>
          </p:cNvSpPr>
          <p:nvPr>
            <p:ph idx="1"/>
          </p:nvPr>
        </p:nvSpPr>
        <p:spPr/>
        <p:txBody>
          <a:bodyPr>
            <a:noAutofit/>
          </a:bodyPr>
          <a:lstStyle/>
          <a:p>
            <a:pPr>
              <a:lnSpc>
                <a:spcPct val="120000"/>
              </a:lnSpc>
            </a:pPr>
            <a:r>
              <a:rPr lang="en-US" sz="2200" dirty="0"/>
              <a:t>Paragraph 3: </a:t>
            </a:r>
            <a:r>
              <a:rPr lang="en-US" sz="2200" dirty="0">
                <a:solidFill>
                  <a:schemeClr val="bg1">
                    <a:lumMod val="65000"/>
                  </a:schemeClr>
                </a:solidFill>
              </a:rPr>
              <a:t>The West had plenty of attractions: the alluvial river bottoms, the fecund soils of the rolling forest lands, the black loams of the prairies were tempting to New England farmers working their rocky, sterile land and to southeastern farmers plagued with soil depletion and erosion. </a:t>
            </a:r>
            <a:r>
              <a:rPr lang="en-US" sz="2200" dirty="0"/>
              <a:t>In </a:t>
            </a:r>
            <a:r>
              <a:rPr lang="en-US" sz="2200" dirty="0">
                <a:solidFill>
                  <a:srgbClr val="FF0000"/>
                </a:solidFill>
              </a:rPr>
              <a:t>1820</a:t>
            </a:r>
            <a:r>
              <a:rPr lang="en-US" sz="2200" dirty="0"/>
              <a:t> under a new land law, a farm could be bought for $100. </a:t>
            </a:r>
            <a:r>
              <a:rPr lang="en-US" sz="2200" dirty="0">
                <a:solidFill>
                  <a:schemeClr val="bg1">
                    <a:lumMod val="65000"/>
                  </a:schemeClr>
                </a:solidFill>
              </a:rPr>
              <a:t>The continued proliferation of banks made it easier for those without cash to negotiate loans in paper money. Western Farmers borrowed with the confident expectation that the expanding economy would keep farm prices high, thus making it easy to repay loans when they fell due.</a:t>
            </a:r>
            <a:endParaRPr lang="en-US" sz="2200" dirty="0"/>
          </a:p>
          <a:p>
            <a:pPr>
              <a:lnSpc>
                <a:spcPct val="120000"/>
              </a:lnSpc>
            </a:pPr>
            <a:r>
              <a:rPr lang="en-US" sz="2200" dirty="0"/>
              <a:t>20-1-6. According to paragraph 3, what was the significance of the land law passed in </a:t>
            </a:r>
            <a:r>
              <a:rPr lang="en-US" sz="2200" dirty="0">
                <a:solidFill>
                  <a:srgbClr val="FF0000"/>
                </a:solidFill>
              </a:rPr>
              <a:t>1820</a:t>
            </a:r>
            <a:r>
              <a:rPr lang="en-US" sz="2200" dirty="0"/>
              <a:t>?</a:t>
            </a:r>
          </a:p>
          <a:p>
            <a:pPr marL="457200" indent="-457200">
              <a:lnSpc>
                <a:spcPct val="120000"/>
              </a:lnSpc>
              <a:buFont typeface="Courier New" panose="02070309020205020404" pitchFamily="49" charset="0"/>
              <a:buChar char="o"/>
            </a:pPr>
            <a:r>
              <a:rPr lang="en-US" sz="2200" dirty="0"/>
              <a:t>It granted government-supported loans to farmers.</a:t>
            </a:r>
          </a:p>
          <a:p>
            <a:pPr marL="457200" indent="-457200">
              <a:lnSpc>
                <a:spcPct val="120000"/>
              </a:lnSpc>
              <a:buFont typeface="Courier New" panose="02070309020205020404" pitchFamily="49" charset="0"/>
              <a:buChar char="o"/>
            </a:pPr>
            <a:r>
              <a:rPr lang="en-US" sz="2200" dirty="0"/>
              <a:t>It provided farmland at an affordable price.</a:t>
            </a:r>
          </a:p>
          <a:p>
            <a:pPr marL="457200" indent="-457200">
              <a:lnSpc>
                <a:spcPct val="120000"/>
              </a:lnSpc>
              <a:buFont typeface="Courier New" panose="02070309020205020404" pitchFamily="49" charset="0"/>
              <a:buChar char="o"/>
            </a:pPr>
            <a:r>
              <a:rPr lang="en-US" sz="2200" dirty="0"/>
              <a:t>It required banks to offer loans to farmers.</a:t>
            </a:r>
          </a:p>
          <a:p>
            <a:pPr marL="457200" indent="-457200">
              <a:lnSpc>
                <a:spcPct val="120000"/>
              </a:lnSpc>
              <a:buFont typeface="Courier New" panose="02070309020205020404" pitchFamily="49" charset="0"/>
              <a:buChar char="o"/>
            </a:pPr>
            <a:r>
              <a:rPr lang="en-US" sz="2200" dirty="0"/>
              <a:t>It enabled farmers to sell their land for a profit.</a:t>
            </a:r>
          </a:p>
        </p:txBody>
      </p:sp>
    </p:spTree>
    <p:extLst>
      <p:ext uri="{BB962C8B-B14F-4D97-AF65-F5344CB8AC3E}">
        <p14:creationId xmlns:p14="http://schemas.microsoft.com/office/powerpoint/2010/main" val="983653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C2D48E-7091-F640-A0D3-5A4B746E52B0}"/>
              </a:ext>
            </a:extLst>
          </p:cNvPr>
          <p:cNvSpPr>
            <a:spLocks noGrp="1"/>
          </p:cNvSpPr>
          <p:nvPr>
            <p:ph idx="1"/>
          </p:nvPr>
        </p:nvSpPr>
        <p:spPr/>
        <p:txBody>
          <a:bodyPr>
            <a:noAutofit/>
          </a:bodyPr>
          <a:lstStyle/>
          <a:p>
            <a:pPr>
              <a:lnSpc>
                <a:spcPct val="120000"/>
              </a:lnSpc>
            </a:pPr>
            <a:r>
              <a:rPr lang="en-US" sz="2200" dirty="0"/>
              <a:t>Paragraph 3: </a:t>
            </a:r>
            <a:r>
              <a:rPr lang="en-US" sz="2200" dirty="0">
                <a:solidFill>
                  <a:schemeClr val="bg1">
                    <a:lumMod val="65000"/>
                  </a:schemeClr>
                </a:solidFill>
              </a:rPr>
              <a:t>The West had plenty of attractions: the alluvial river bottoms, the fecund soils of the rolling forest lands, the black loams of the prairies were tempting to New England farmers working their rocky, sterile land and to southeastern farmers plagued with soil depletion and erosion. </a:t>
            </a:r>
            <a:r>
              <a:rPr lang="en-US" sz="2200" dirty="0"/>
              <a:t>In </a:t>
            </a:r>
            <a:r>
              <a:rPr lang="en-US" sz="2200" dirty="0">
                <a:solidFill>
                  <a:srgbClr val="FF0000"/>
                </a:solidFill>
              </a:rPr>
              <a:t>1820</a:t>
            </a:r>
            <a:r>
              <a:rPr lang="en-US" sz="2200" dirty="0"/>
              <a:t> under a new land law, a farm could be bought for $100. </a:t>
            </a:r>
            <a:r>
              <a:rPr lang="en-US" sz="2200" dirty="0">
                <a:solidFill>
                  <a:schemeClr val="bg1">
                    <a:lumMod val="65000"/>
                  </a:schemeClr>
                </a:solidFill>
              </a:rPr>
              <a:t>The continued proliferation of banks made it easier for those without cash to negotiate loans in paper money. Western Farmers borrowed with the confident expectation that the expanding economy would keep farm prices high, thus making it easy to repay loans when they fell due.</a:t>
            </a:r>
            <a:endParaRPr lang="en-US" sz="2200" dirty="0"/>
          </a:p>
          <a:p>
            <a:pPr>
              <a:lnSpc>
                <a:spcPct val="120000"/>
              </a:lnSpc>
            </a:pPr>
            <a:r>
              <a:rPr lang="en-US" sz="2200" dirty="0"/>
              <a:t>20-1-6. According to paragraph 3, what was the significance of the land law passed in </a:t>
            </a:r>
            <a:r>
              <a:rPr lang="en-US" sz="2200" dirty="0">
                <a:solidFill>
                  <a:srgbClr val="FF0000"/>
                </a:solidFill>
              </a:rPr>
              <a:t>1820</a:t>
            </a:r>
            <a:r>
              <a:rPr lang="en-US" sz="2200" dirty="0"/>
              <a:t>?</a:t>
            </a:r>
          </a:p>
          <a:p>
            <a:pPr marL="457200" indent="-457200">
              <a:lnSpc>
                <a:spcPct val="120000"/>
              </a:lnSpc>
              <a:buFont typeface="Courier New" panose="02070309020205020404" pitchFamily="49" charset="0"/>
              <a:buChar char="o"/>
            </a:pPr>
            <a:r>
              <a:rPr lang="en-US" sz="2200" dirty="0"/>
              <a:t>It granted government-supported loans to farmers.</a:t>
            </a:r>
          </a:p>
          <a:p>
            <a:pPr marL="457200" indent="-457200">
              <a:lnSpc>
                <a:spcPct val="120000"/>
              </a:lnSpc>
              <a:buFont typeface="Courier New" panose="02070309020205020404" pitchFamily="49" charset="0"/>
              <a:buChar char="o"/>
            </a:pPr>
            <a:r>
              <a:rPr lang="en-US" sz="2200" dirty="0">
                <a:solidFill>
                  <a:srgbClr val="FF0000"/>
                </a:solidFill>
              </a:rPr>
              <a:t>It provided farmland at an affordable price.</a:t>
            </a:r>
          </a:p>
          <a:p>
            <a:pPr marL="457200" indent="-457200">
              <a:lnSpc>
                <a:spcPct val="120000"/>
              </a:lnSpc>
              <a:buFont typeface="Courier New" panose="02070309020205020404" pitchFamily="49" charset="0"/>
              <a:buChar char="o"/>
            </a:pPr>
            <a:r>
              <a:rPr lang="en-US" sz="2200" dirty="0"/>
              <a:t>It required banks to offer loans to farmers.</a:t>
            </a:r>
          </a:p>
          <a:p>
            <a:pPr marL="457200" indent="-457200">
              <a:lnSpc>
                <a:spcPct val="120000"/>
              </a:lnSpc>
              <a:buFont typeface="Courier New" panose="02070309020205020404" pitchFamily="49" charset="0"/>
              <a:buChar char="o"/>
            </a:pPr>
            <a:r>
              <a:rPr lang="en-US" sz="2200" dirty="0"/>
              <a:t>It enabled farmers to sell their land for a profit.</a:t>
            </a:r>
          </a:p>
        </p:txBody>
      </p:sp>
    </p:spTree>
    <p:extLst>
      <p:ext uri="{BB962C8B-B14F-4D97-AF65-F5344CB8AC3E}">
        <p14:creationId xmlns:p14="http://schemas.microsoft.com/office/powerpoint/2010/main" val="24044356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By far the most abundant form of geothermal energy occurs at the relatively low temperatures of 80° to 180° centigrade. Water circulated through heat reservoirs in this temperature range is able to extract enough heat to warm residential, commercial, and industrial spaces. More than 20,000 apartments in France are now heated by warm underground water drawn from a heat reservoir in a geologic structure near Paris called the Paris Basin. Iceland sits on a volcanic structure known as the Mid-Atlantic Ridge. Reykjavik, the capital of Iceland, is entirely heated by geothermal energy derived from volcanic heat.</a:t>
            </a:r>
          </a:p>
          <a:p>
            <a:pPr>
              <a:lnSpc>
                <a:spcPct val="120000"/>
              </a:lnSpc>
            </a:pPr>
            <a:r>
              <a:rPr lang="en-US" sz="2200" dirty="0"/>
              <a:t>21-1-4. According to paragraph 2, which of the following is true about heat reservoirs with a temperature in the range of 80° to 180° centigrade?</a:t>
            </a:r>
          </a:p>
          <a:p>
            <a:pPr marL="457200" indent="-457200">
              <a:lnSpc>
                <a:spcPct val="120000"/>
              </a:lnSpc>
              <a:buFont typeface="Courier New" panose="02070309020205020404" pitchFamily="49" charset="0"/>
              <a:buChar char="o"/>
            </a:pPr>
            <a:r>
              <a:rPr lang="en-US" sz="2200" dirty="0"/>
              <a:t>They are under international control.</a:t>
            </a:r>
          </a:p>
          <a:p>
            <a:pPr marL="457200" indent="-457200">
              <a:lnSpc>
                <a:spcPct val="120000"/>
              </a:lnSpc>
              <a:buFont typeface="Courier New" panose="02070309020205020404" pitchFamily="49" charset="0"/>
              <a:buChar char="o"/>
            </a:pPr>
            <a:r>
              <a:rPr lang="en-US" sz="2200" dirty="0"/>
              <a:t>They are more common than reservoirs that have a higher temperature.</a:t>
            </a:r>
          </a:p>
          <a:p>
            <a:pPr marL="457200" indent="-457200">
              <a:lnSpc>
                <a:spcPct val="120000"/>
              </a:lnSpc>
              <a:buFont typeface="Courier New" panose="02070309020205020404" pitchFamily="49" charset="0"/>
              <a:buChar char="o"/>
            </a:pPr>
            <a:r>
              <a:rPr lang="en-US" sz="2200" dirty="0"/>
              <a:t>Few of them produce enough heat to warm large industrial spaces.</a:t>
            </a:r>
          </a:p>
          <a:p>
            <a:pPr marL="457200" indent="-457200">
              <a:lnSpc>
                <a:spcPct val="120000"/>
              </a:lnSpc>
              <a:buFont typeface="Courier New" panose="02070309020205020404" pitchFamily="49" charset="0"/>
              <a:buChar char="o"/>
            </a:pPr>
            <a:r>
              <a:rPr lang="en-US" sz="2200" dirty="0"/>
              <a:t>They are used to generate electricity.</a:t>
            </a:r>
          </a:p>
        </p:txBody>
      </p:sp>
    </p:spTree>
    <p:extLst>
      <p:ext uri="{BB962C8B-B14F-4D97-AF65-F5344CB8AC3E}">
        <p14:creationId xmlns:p14="http://schemas.microsoft.com/office/powerpoint/2010/main" val="17176921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By far the most abundant form of geothermal energy occurs at the relatively low temperatures of 80° to 180° centigrade. Water circulated through heat reservoirs in this temperature range is able to extract enough heat to warm residential, commercial, and industrial spaces. More than 20,000 apartments in France are now heated by warm underground water drawn from a heat reservoir in a geologic structure near Paris called the Paris Basin. Iceland sits on a volcanic structure known as the Mid-Atlantic Ridge. Reykjavik, the capital of Iceland, is entirely heated by geothermal energy derived from volcanic heat.</a:t>
            </a:r>
          </a:p>
          <a:p>
            <a:pPr>
              <a:lnSpc>
                <a:spcPct val="120000"/>
              </a:lnSpc>
            </a:pPr>
            <a:r>
              <a:rPr lang="en-US" sz="2200" dirty="0"/>
              <a:t>21-1-4. According to paragraph 2, which of the following is true about heat reservoirs with a temperature in the range of </a:t>
            </a:r>
            <a:r>
              <a:rPr lang="en-US" sz="2200" dirty="0">
                <a:solidFill>
                  <a:srgbClr val="FF0000"/>
                </a:solidFill>
              </a:rPr>
              <a:t>80° to 180° </a:t>
            </a:r>
            <a:r>
              <a:rPr lang="en-US" sz="2200" dirty="0"/>
              <a:t>centigrade?</a:t>
            </a:r>
          </a:p>
          <a:p>
            <a:pPr marL="457200" indent="-457200">
              <a:lnSpc>
                <a:spcPct val="120000"/>
              </a:lnSpc>
              <a:buFont typeface="Courier New" panose="02070309020205020404" pitchFamily="49" charset="0"/>
              <a:buChar char="o"/>
            </a:pPr>
            <a:r>
              <a:rPr lang="en-US" sz="2200" dirty="0"/>
              <a:t>They are under international control.</a:t>
            </a:r>
          </a:p>
          <a:p>
            <a:pPr marL="457200" indent="-457200">
              <a:lnSpc>
                <a:spcPct val="120000"/>
              </a:lnSpc>
              <a:buFont typeface="Courier New" panose="02070309020205020404" pitchFamily="49" charset="0"/>
              <a:buChar char="o"/>
            </a:pPr>
            <a:r>
              <a:rPr lang="en-US" sz="2200" dirty="0"/>
              <a:t>They are more common than reservoirs that have a higher temperature.</a:t>
            </a:r>
          </a:p>
          <a:p>
            <a:pPr marL="457200" indent="-457200">
              <a:lnSpc>
                <a:spcPct val="120000"/>
              </a:lnSpc>
              <a:buFont typeface="Courier New" panose="02070309020205020404" pitchFamily="49" charset="0"/>
              <a:buChar char="o"/>
            </a:pPr>
            <a:r>
              <a:rPr lang="en-US" sz="2200" dirty="0"/>
              <a:t>Few of them produce enough heat to warm large industrial spaces.</a:t>
            </a:r>
          </a:p>
          <a:p>
            <a:pPr marL="457200" indent="-457200">
              <a:lnSpc>
                <a:spcPct val="120000"/>
              </a:lnSpc>
              <a:buFont typeface="Courier New" panose="02070309020205020404" pitchFamily="49" charset="0"/>
              <a:buChar char="o"/>
            </a:pPr>
            <a:r>
              <a:rPr lang="en-US" sz="2200" dirty="0"/>
              <a:t>They are used to generate electricity.</a:t>
            </a:r>
          </a:p>
        </p:txBody>
      </p:sp>
    </p:spTree>
    <p:extLst>
      <p:ext uri="{BB962C8B-B14F-4D97-AF65-F5344CB8AC3E}">
        <p14:creationId xmlns:p14="http://schemas.microsoft.com/office/powerpoint/2010/main" val="33041045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en-US" sz="2200" dirty="0">
                <a:solidFill>
                  <a:srgbClr val="FF0000"/>
                </a:solidFill>
              </a:rPr>
              <a:t>By far the most abundant form of geothermal energy occurs at the relatively low temperatures of 80° to 180° centigrade. </a:t>
            </a:r>
            <a:r>
              <a:rPr lang="en-US" sz="2200" dirty="0"/>
              <a:t>Water circulated through heat reservoirs in this temperature range is able to extract enough heat to warm residential, commercial, and industrial spaces. More than 20,000 apartments in France are now heated by warm underground water drawn from a heat reservoir in a geologic structure near Paris called the Paris Basin. Iceland sits on a volcanic structure known as the Mid-Atlantic Ridge. Reykjavik, the capital of Iceland, is entirely heated by geothermal energy derived from volcanic heat.</a:t>
            </a:r>
          </a:p>
          <a:p>
            <a:pPr>
              <a:lnSpc>
                <a:spcPct val="120000"/>
              </a:lnSpc>
            </a:pPr>
            <a:r>
              <a:rPr lang="en-US" sz="2200" dirty="0"/>
              <a:t>21-1-4. According to paragraph 2, which of the following is true about heat reservoirs with a temperature in the range of </a:t>
            </a:r>
            <a:r>
              <a:rPr lang="en-US" sz="2200" dirty="0">
                <a:solidFill>
                  <a:srgbClr val="FF0000"/>
                </a:solidFill>
              </a:rPr>
              <a:t>80° to 180° </a:t>
            </a:r>
            <a:r>
              <a:rPr lang="en-US" sz="2200" dirty="0"/>
              <a:t>centigrade?</a:t>
            </a:r>
          </a:p>
          <a:p>
            <a:pPr marL="457200" indent="-457200">
              <a:lnSpc>
                <a:spcPct val="120000"/>
              </a:lnSpc>
              <a:buFont typeface="Courier New" panose="02070309020205020404" pitchFamily="49" charset="0"/>
              <a:buChar char="o"/>
            </a:pPr>
            <a:r>
              <a:rPr lang="en-US" sz="2200" dirty="0"/>
              <a:t>They are under international control.</a:t>
            </a:r>
          </a:p>
          <a:p>
            <a:pPr marL="457200" indent="-457200">
              <a:lnSpc>
                <a:spcPct val="120000"/>
              </a:lnSpc>
              <a:buFont typeface="Courier New" panose="02070309020205020404" pitchFamily="49" charset="0"/>
              <a:buChar char="o"/>
            </a:pPr>
            <a:r>
              <a:rPr lang="en-US" sz="2200" dirty="0"/>
              <a:t>They are more common than reservoirs that have a higher temperature.</a:t>
            </a:r>
          </a:p>
          <a:p>
            <a:pPr marL="457200" indent="-457200">
              <a:lnSpc>
                <a:spcPct val="120000"/>
              </a:lnSpc>
              <a:buFont typeface="Courier New" panose="02070309020205020404" pitchFamily="49" charset="0"/>
              <a:buChar char="o"/>
            </a:pPr>
            <a:r>
              <a:rPr lang="en-US" sz="2200" dirty="0"/>
              <a:t>Few of them produce enough heat to warm large industrial spaces.</a:t>
            </a:r>
          </a:p>
          <a:p>
            <a:pPr marL="457200" indent="-457200">
              <a:lnSpc>
                <a:spcPct val="120000"/>
              </a:lnSpc>
              <a:buFont typeface="Courier New" panose="02070309020205020404" pitchFamily="49" charset="0"/>
              <a:buChar char="o"/>
            </a:pPr>
            <a:r>
              <a:rPr lang="en-US" sz="2200" dirty="0"/>
              <a:t>They are used to generate electricity.</a:t>
            </a:r>
          </a:p>
        </p:txBody>
      </p:sp>
    </p:spTree>
    <p:extLst>
      <p:ext uri="{BB962C8B-B14F-4D97-AF65-F5344CB8AC3E}">
        <p14:creationId xmlns:p14="http://schemas.microsoft.com/office/powerpoint/2010/main" val="6953814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en-US" sz="2200" dirty="0">
                <a:solidFill>
                  <a:srgbClr val="FF0000"/>
                </a:solidFill>
              </a:rPr>
              <a:t>By far the most abundant form of geothermal energy occurs at the relatively low temperatures of 80° to 180° centigrade. </a:t>
            </a:r>
            <a:r>
              <a:rPr lang="en-US" sz="2200" dirty="0"/>
              <a:t>Water circulated through heat reservoirs in this temperature range is able to extract enough heat to warm residential, commercial, and industrial spaces. More than 20,000 apartments in France are now heated by warm underground water drawn from a heat reservoir in a geologic structure near Paris called the Paris Basin. Iceland sits on a volcanic structure known as the Mid-Atlantic Ridge. Reykjavik, the capital of Iceland, is entirely heated by geothermal energy derived from volcanic heat.</a:t>
            </a:r>
          </a:p>
          <a:p>
            <a:pPr>
              <a:lnSpc>
                <a:spcPct val="120000"/>
              </a:lnSpc>
            </a:pPr>
            <a:r>
              <a:rPr lang="en-US" sz="2200" dirty="0"/>
              <a:t>21-1-4. According to paragraph 2, which of the following is true about heat reservoirs with a temperature in the range of </a:t>
            </a:r>
            <a:r>
              <a:rPr lang="en-US" sz="2200" dirty="0">
                <a:solidFill>
                  <a:srgbClr val="FF0000"/>
                </a:solidFill>
              </a:rPr>
              <a:t>80° to 180° </a:t>
            </a:r>
            <a:r>
              <a:rPr lang="en-US" sz="2200" dirty="0"/>
              <a:t>centigrade?</a:t>
            </a:r>
          </a:p>
          <a:p>
            <a:pPr marL="457200" indent="-457200">
              <a:lnSpc>
                <a:spcPct val="120000"/>
              </a:lnSpc>
              <a:buFont typeface="Courier New" panose="02070309020205020404" pitchFamily="49" charset="0"/>
              <a:buChar char="o"/>
            </a:pPr>
            <a:r>
              <a:rPr lang="en-US" sz="2200" dirty="0"/>
              <a:t>They are under international control.</a:t>
            </a:r>
          </a:p>
          <a:p>
            <a:pPr marL="457200" indent="-457200">
              <a:lnSpc>
                <a:spcPct val="120000"/>
              </a:lnSpc>
              <a:buFont typeface="Courier New" panose="02070309020205020404" pitchFamily="49" charset="0"/>
              <a:buChar char="o"/>
            </a:pPr>
            <a:r>
              <a:rPr lang="en-US" sz="2200" dirty="0">
                <a:solidFill>
                  <a:srgbClr val="FF0000"/>
                </a:solidFill>
              </a:rPr>
              <a:t>They are more common than reservoirs that have a higher temperature.</a:t>
            </a:r>
          </a:p>
          <a:p>
            <a:pPr marL="457200" indent="-457200">
              <a:lnSpc>
                <a:spcPct val="120000"/>
              </a:lnSpc>
              <a:buFont typeface="Courier New" panose="02070309020205020404" pitchFamily="49" charset="0"/>
              <a:buChar char="o"/>
            </a:pPr>
            <a:r>
              <a:rPr lang="en-US" sz="2200" dirty="0"/>
              <a:t>Few of them produce enough heat to warm large industrial spaces.</a:t>
            </a:r>
          </a:p>
          <a:p>
            <a:pPr marL="457200" indent="-457200">
              <a:lnSpc>
                <a:spcPct val="120000"/>
              </a:lnSpc>
              <a:buFont typeface="Courier New" panose="02070309020205020404" pitchFamily="49" charset="0"/>
              <a:buChar char="o"/>
            </a:pPr>
            <a:r>
              <a:rPr lang="en-US" sz="2200" dirty="0"/>
              <a:t>They are used to generate electricity.</a:t>
            </a:r>
          </a:p>
        </p:txBody>
      </p:sp>
    </p:spTree>
    <p:extLst>
      <p:ext uri="{BB962C8B-B14F-4D97-AF65-F5344CB8AC3E}">
        <p14:creationId xmlns:p14="http://schemas.microsoft.com/office/powerpoint/2010/main" val="11499238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3F1D91-1EB1-D84D-ACBE-47DD9261D3A3}"/>
              </a:ext>
            </a:extLst>
          </p:cNvPr>
          <p:cNvSpPr>
            <a:spLocks noGrp="1"/>
          </p:cNvSpPr>
          <p:nvPr>
            <p:ph idx="1"/>
          </p:nvPr>
        </p:nvSpPr>
        <p:spPr/>
        <p:txBody>
          <a:bodyPr/>
          <a:lstStyle/>
          <a:p>
            <a:r>
              <a:rPr lang="en-US" dirty="0"/>
              <a:t>23-3-7. According to paragraph 4, researchers have organized and structured Australian rock art by distinguishing between which of the following?</a:t>
            </a:r>
          </a:p>
          <a:p>
            <a:endParaRPr lang="en-US" dirty="0"/>
          </a:p>
          <a:p>
            <a:endParaRPr lang="en-US" dirty="0"/>
          </a:p>
        </p:txBody>
      </p:sp>
    </p:spTree>
    <p:extLst>
      <p:ext uri="{BB962C8B-B14F-4D97-AF65-F5344CB8AC3E}">
        <p14:creationId xmlns:p14="http://schemas.microsoft.com/office/powerpoint/2010/main" val="12982900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3F1D91-1EB1-D84D-ACBE-47DD9261D3A3}"/>
              </a:ext>
            </a:extLst>
          </p:cNvPr>
          <p:cNvSpPr>
            <a:spLocks noGrp="1"/>
          </p:cNvSpPr>
          <p:nvPr>
            <p:ph idx="1"/>
          </p:nvPr>
        </p:nvSpPr>
        <p:spPr>
          <a:xfrm>
            <a:off x="87086" y="0"/>
            <a:ext cx="12017828" cy="6858000"/>
          </a:xfrm>
          <a:solidFill>
            <a:schemeClr val="bg1"/>
          </a:solidFill>
          <a:ln>
            <a:noFill/>
          </a:ln>
        </p:spPr>
        <p:txBody>
          <a:bodyPr>
            <a:noAutofit/>
          </a:bodyPr>
          <a:lstStyle/>
          <a:p>
            <a:r>
              <a:rPr lang="en-US" sz="2100" dirty="0"/>
              <a:t>Although the remarkable antiquity of Australia’s rock art is now established, the sequences and meanings of its images have been widely debated. Since the mid-1970s, a reasonably stable picture has formed of the organization of Australian rock art. In order to create a sense of structure to this picture, researchers have relied on a distinction that still underlies the forms of much indigenous visual culture</a:t>
            </a:r>
            <a:r>
              <a:rPr lang="zh-CN" altLang="en-US" sz="2100" dirty="0"/>
              <a:t> </a:t>
            </a:r>
            <a:r>
              <a:rPr lang="en-US" altLang="zh-CN" sz="2100" dirty="0"/>
              <a:t>-</a:t>
            </a:r>
            <a:r>
              <a:rPr lang="zh-CN" altLang="en-US" sz="2100" dirty="0"/>
              <a:t> </a:t>
            </a:r>
            <a:r>
              <a:rPr lang="en-US" sz="2100" dirty="0"/>
              <a:t>a distinction between geometric and figurative elements. Simple geometric repeated patterns</a:t>
            </a:r>
            <a:r>
              <a:rPr lang="zh-CN" altLang="en-US" sz="2100" dirty="0"/>
              <a:t> </a:t>
            </a:r>
            <a:r>
              <a:rPr lang="en-US" altLang="zh-CN" sz="2100" dirty="0"/>
              <a:t>-</a:t>
            </a:r>
            <a:r>
              <a:rPr lang="zh-CN" altLang="en-US" sz="2100" dirty="0"/>
              <a:t> </a:t>
            </a:r>
            <a:r>
              <a:rPr lang="en-US" sz="2100" dirty="0"/>
              <a:t>circles, concentric circles, and lines</a:t>
            </a:r>
            <a:r>
              <a:rPr lang="zh-CN" altLang="en-US" sz="2100" dirty="0"/>
              <a:t> </a:t>
            </a:r>
            <a:r>
              <a:rPr lang="en-US" altLang="zh-CN" sz="2100" dirty="0"/>
              <a:t>-</a:t>
            </a:r>
            <a:r>
              <a:rPr lang="zh-CN" altLang="en-US" sz="2100" dirty="0"/>
              <a:t> </a:t>
            </a:r>
            <a:r>
              <a:rPr lang="en-US" sz="2100" dirty="0"/>
              <a:t>constitute the iconography (characteristic images) of the earliest rock-art sites found across Australia. The frequency with which certain simple motifs appear in these oldest sites has led rock-art researchers to adopt a descriptive term</a:t>
            </a:r>
            <a:r>
              <a:rPr lang="zh-CN" altLang="en-US" sz="2100" dirty="0"/>
              <a:t> </a:t>
            </a:r>
            <a:r>
              <a:rPr lang="en-US" altLang="zh-CN" sz="2100" dirty="0"/>
              <a:t>-</a:t>
            </a:r>
            <a:r>
              <a:rPr lang="zh-CN" altLang="en-US" sz="2100" dirty="0"/>
              <a:t> </a:t>
            </a:r>
            <a:r>
              <a:rPr lang="en-US" sz="2100" dirty="0"/>
              <a:t>the </a:t>
            </a:r>
            <a:r>
              <a:rPr lang="en-US" sz="2100" dirty="0" err="1"/>
              <a:t>Panaramitee</a:t>
            </a:r>
            <a:r>
              <a:rPr lang="en-US" sz="2100" dirty="0"/>
              <a:t> style</a:t>
            </a:r>
            <a:r>
              <a:rPr lang="zh-CN" altLang="en-US" sz="2100" dirty="0"/>
              <a:t> </a:t>
            </a:r>
            <a:r>
              <a:rPr lang="en-US" altLang="zh-CN" sz="2100" dirty="0"/>
              <a:t>-</a:t>
            </a:r>
            <a:r>
              <a:rPr lang="zh-CN" altLang="en-US" sz="2100" dirty="0"/>
              <a:t> </a:t>
            </a:r>
            <a:r>
              <a:rPr lang="en-US" sz="2100" dirty="0"/>
              <a:t>a label which takes its name from the extensive rock pavements at </a:t>
            </a:r>
            <a:r>
              <a:rPr lang="en-US" sz="2100" dirty="0" err="1"/>
              <a:t>Panaramitee</a:t>
            </a:r>
            <a:r>
              <a:rPr lang="en-US" sz="2100" dirty="0"/>
              <a:t> North in desert South Australia, which are covered with motifs pecked into the surface. Certain features of these engravings lead to the conclusion that they are of great age</a:t>
            </a:r>
            <a:r>
              <a:rPr lang="zh-CN" altLang="en-US" sz="2100" dirty="0"/>
              <a:t> </a:t>
            </a:r>
            <a:r>
              <a:rPr lang="en-US" altLang="zh-CN" sz="2100" dirty="0"/>
              <a:t>-</a:t>
            </a:r>
            <a:r>
              <a:rPr lang="zh-CN" altLang="en-US" sz="2100" dirty="0"/>
              <a:t> </a:t>
            </a:r>
            <a:r>
              <a:rPr lang="en-US" sz="2100" dirty="0"/>
              <a:t>geological changes had clearly happened after the designs had been made and local Aboriginal informants, when first questioned about them, seemed to know nothing of their origins. Furthermore, the designs were covered with “desert varnish”</a:t>
            </a:r>
            <a:r>
              <a:rPr lang="en-US" altLang="zh-CN" sz="2100" dirty="0"/>
              <a:t>,</a:t>
            </a:r>
            <a:r>
              <a:rPr lang="en-US" sz="2100" dirty="0"/>
              <a:t> a glaze that develops on rock surfaces over thousands of years of exposure to the elements. The simple motifs found at </a:t>
            </a:r>
            <a:r>
              <a:rPr lang="en-US" sz="2100" dirty="0" err="1"/>
              <a:t>Panaramitee</a:t>
            </a:r>
            <a:r>
              <a:rPr lang="en-US" sz="2100" dirty="0"/>
              <a:t> are common to many rock-art sites across Australia. Indeed, sites with engravings of geometric shapes are also to be found on the island of Tasmania, which was separated from the mainland of the continent some 10,000 years ago.</a:t>
            </a:r>
          </a:p>
          <a:p>
            <a:r>
              <a:rPr lang="en-US" sz="2100" dirty="0"/>
              <a:t>23-3-7. According to paragraph 4, researchers have organized and structured Australian rock art by distinguishing between which of the following?</a:t>
            </a:r>
          </a:p>
        </p:txBody>
      </p:sp>
    </p:spTree>
    <p:extLst>
      <p:ext uri="{BB962C8B-B14F-4D97-AF65-F5344CB8AC3E}">
        <p14:creationId xmlns:p14="http://schemas.microsoft.com/office/powerpoint/2010/main" val="25202681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3F1D91-1EB1-D84D-ACBE-47DD9261D3A3}"/>
              </a:ext>
            </a:extLst>
          </p:cNvPr>
          <p:cNvSpPr>
            <a:spLocks noGrp="1"/>
          </p:cNvSpPr>
          <p:nvPr>
            <p:ph idx="1"/>
          </p:nvPr>
        </p:nvSpPr>
        <p:spPr>
          <a:xfrm>
            <a:off x="87086" y="0"/>
            <a:ext cx="12017828" cy="6858000"/>
          </a:xfrm>
          <a:solidFill>
            <a:schemeClr val="bg1"/>
          </a:solidFill>
          <a:ln>
            <a:noFill/>
          </a:ln>
        </p:spPr>
        <p:txBody>
          <a:bodyPr>
            <a:noAutofit/>
          </a:bodyPr>
          <a:lstStyle/>
          <a:p>
            <a:r>
              <a:rPr lang="en-US" sz="2100" dirty="0"/>
              <a:t>Although the remarkable antiquity of </a:t>
            </a:r>
            <a:r>
              <a:rPr lang="en-US" sz="2100" dirty="0">
                <a:solidFill>
                  <a:srgbClr val="FF0000"/>
                </a:solidFill>
              </a:rPr>
              <a:t>Australia’s</a:t>
            </a:r>
            <a:r>
              <a:rPr lang="en-US" sz="2100" dirty="0"/>
              <a:t> </a:t>
            </a:r>
            <a:r>
              <a:rPr lang="en-US" sz="2100" dirty="0">
                <a:solidFill>
                  <a:srgbClr val="00B0F0"/>
                </a:solidFill>
              </a:rPr>
              <a:t>rock art </a:t>
            </a:r>
            <a:r>
              <a:rPr lang="en-US" sz="2100" dirty="0"/>
              <a:t>is now established, the sequences and meanings of its images have been widely debated. Since the mid-1970s, a reasonably stable picture has formed of the organization of </a:t>
            </a:r>
            <a:r>
              <a:rPr lang="en-US" sz="2100" dirty="0">
                <a:solidFill>
                  <a:srgbClr val="FF0000"/>
                </a:solidFill>
              </a:rPr>
              <a:t>Australian</a:t>
            </a:r>
            <a:r>
              <a:rPr lang="en-US" sz="2100" dirty="0"/>
              <a:t> </a:t>
            </a:r>
            <a:r>
              <a:rPr lang="en-US" sz="2100" dirty="0">
                <a:solidFill>
                  <a:srgbClr val="00B0F0"/>
                </a:solidFill>
              </a:rPr>
              <a:t>rock art</a:t>
            </a:r>
            <a:r>
              <a:rPr lang="en-US" sz="2100" dirty="0"/>
              <a:t>. In order to create a sense of structure to this picture, researchers have relied on a distinction that still underlies the forms of much indigenous visual culture</a:t>
            </a:r>
            <a:r>
              <a:rPr lang="zh-CN" altLang="en-US" sz="2100" dirty="0"/>
              <a:t> </a:t>
            </a:r>
            <a:r>
              <a:rPr lang="en-US" altLang="zh-CN" sz="2100" dirty="0"/>
              <a:t>-</a:t>
            </a:r>
            <a:r>
              <a:rPr lang="zh-CN" altLang="en-US" sz="2100" dirty="0"/>
              <a:t> </a:t>
            </a:r>
            <a:r>
              <a:rPr lang="en-US" sz="2100" dirty="0"/>
              <a:t>a distinction between geometric and figurative elements. Simple geometric repeated patterns</a:t>
            </a:r>
            <a:r>
              <a:rPr lang="zh-CN" altLang="en-US" sz="2100" dirty="0"/>
              <a:t> </a:t>
            </a:r>
            <a:r>
              <a:rPr lang="en-US" altLang="zh-CN" sz="2100" dirty="0"/>
              <a:t>-</a:t>
            </a:r>
            <a:r>
              <a:rPr lang="zh-CN" altLang="en-US" sz="2100" dirty="0"/>
              <a:t> </a:t>
            </a:r>
            <a:r>
              <a:rPr lang="en-US" sz="2100" dirty="0"/>
              <a:t>circles, concentric circles, and lines</a:t>
            </a:r>
            <a:r>
              <a:rPr lang="zh-CN" altLang="en-US" sz="2100" dirty="0"/>
              <a:t> </a:t>
            </a:r>
            <a:r>
              <a:rPr lang="en-US" altLang="zh-CN" sz="2100" dirty="0"/>
              <a:t>-</a:t>
            </a:r>
            <a:r>
              <a:rPr lang="zh-CN" altLang="en-US" sz="2100" dirty="0"/>
              <a:t> </a:t>
            </a:r>
            <a:r>
              <a:rPr lang="en-US" sz="2100" dirty="0"/>
              <a:t>constitute the iconography (characteristic images) of the earliest </a:t>
            </a:r>
            <a:r>
              <a:rPr lang="en-US" sz="2100" dirty="0">
                <a:solidFill>
                  <a:srgbClr val="00B0F0"/>
                </a:solidFill>
              </a:rPr>
              <a:t>rock-art </a:t>
            </a:r>
            <a:r>
              <a:rPr lang="en-US" sz="2100" dirty="0"/>
              <a:t>sites found across </a:t>
            </a:r>
            <a:r>
              <a:rPr lang="en-US" sz="2100" dirty="0">
                <a:solidFill>
                  <a:srgbClr val="FF0000"/>
                </a:solidFill>
              </a:rPr>
              <a:t>Australia</a:t>
            </a:r>
            <a:r>
              <a:rPr lang="en-US" sz="2100" dirty="0"/>
              <a:t>. The frequency with which certain simple motifs appear in these oldest sites has led </a:t>
            </a:r>
            <a:r>
              <a:rPr lang="en-US" sz="2100" dirty="0">
                <a:solidFill>
                  <a:srgbClr val="00B0F0"/>
                </a:solidFill>
              </a:rPr>
              <a:t>rock-art</a:t>
            </a:r>
            <a:r>
              <a:rPr lang="en-US" sz="2100" dirty="0"/>
              <a:t> researchers to adopt a descriptive term</a:t>
            </a:r>
            <a:r>
              <a:rPr lang="zh-CN" altLang="en-US" sz="2100" dirty="0"/>
              <a:t> </a:t>
            </a:r>
            <a:r>
              <a:rPr lang="en-US" altLang="zh-CN" sz="2100" dirty="0"/>
              <a:t>-</a:t>
            </a:r>
            <a:r>
              <a:rPr lang="zh-CN" altLang="en-US" sz="2100" dirty="0"/>
              <a:t> </a:t>
            </a:r>
            <a:r>
              <a:rPr lang="en-US" sz="2100" dirty="0"/>
              <a:t>the </a:t>
            </a:r>
            <a:r>
              <a:rPr lang="en-US" sz="2100" dirty="0" err="1"/>
              <a:t>Panaramitee</a:t>
            </a:r>
            <a:r>
              <a:rPr lang="en-US" sz="2100" dirty="0"/>
              <a:t> style</a:t>
            </a:r>
            <a:r>
              <a:rPr lang="zh-CN" altLang="en-US" sz="2100" dirty="0"/>
              <a:t> </a:t>
            </a:r>
            <a:r>
              <a:rPr lang="en-US" altLang="zh-CN" sz="2100" dirty="0"/>
              <a:t>-</a:t>
            </a:r>
            <a:r>
              <a:rPr lang="zh-CN" altLang="en-US" sz="2100" dirty="0"/>
              <a:t> </a:t>
            </a:r>
            <a:r>
              <a:rPr lang="en-US" sz="2100" dirty="0"/>
              <a:t>a label which takes its name from the extensive rock pavements at </a:t>
            </a:r>
            <a:r>
              <a:rPr lang="en-US" sz="2100" dirty="0" err="1"/>
              <a:t>Panaramitee</a:t>
            </a:r>
            <a:r>
              <a:rPr lang="en-US" sz="2100" dirty="0"/>
              <a:t> North in desert South </a:t>
            </a:r>
            <a:r>
              <a:rPr lang="en-US" sz="2100" dirty="0">
                <a:solidFill>
                  <a:srgbClr val="FF0000"/>
                </a:solidFill>
              </a:rPr>
              <a:t>Australia</a:t>
            </a:r>
            <a:r>
              <a:rPr lang="en-US" sz="2100" dirty="0"/>
              <a:t>, which are covered with motifs pecked into the surface. Certain features of these engravings lead to the conclusion that they are of great age</a:t>
            </a:r>
            <a:r>
              <a:rPr lang="zh-CN" altLang="en-US" sz="2100" dirty="0"/>
              <a:t> </a:t>
            </a:r>
            <a:r>
              <a:rPr lang="en-US" altLang="zh-CN" sz="2100" dirty="0"/>
              <a:t>-</a:t>
            </a:r>
            <a:r>
              <a:rPr lang="zh-CN" altLang="en-US" sz="2100" dirty="0"/>
              <a:t> </a:t>
            </a:r>
            <a:r>
              <a:rPr lang="en-US" sz="2100" dirty="0"/>
              <a:t>geological changes had clearly happened after the designs had been made and local Aboriginal informants, when first questioned about them, seemed to know nothing of their origins. Furthermore, the designs were covered with “desert varnish ”</a:t>
            </a:r>
            <a:r>
              <a:rPr lang="en-US" altLang="zh-CN" sz="2100" dirty="0"/>
              <a:t>,</a:t>
            </a:r>
            <a:r>
              <a:rPr lang="en-US" sz="2100" dirty="0"/>
              <a:t> a glaze that develops on rock surfaces over thousands of years of exposure to the elements. The simple motifs found at </a:t>
            </a:r>
            <a:r>
              <a:rPr lang="en-US" sz="2100" dirty="0" err="1"/>
              <a:t>Panaramitee</a:t>
            </a:r>
            <a:r>
              <a:rPr lang="en-US" sz="2100" dirty="0"/>
              <a:t> are common to many </a:t>
            </a:r>
            <a:r>
              <a:rPr lang="en-US" sz="2100" dirty="0">
                <a:solidFill>
                  <a:srgbClr val="00B0F0"/>
                </a:solidFill>
              </a:rPr>
              <a:t>rock-art</a:t>
            </a:r>
            <a:r>
              <a:rPr lang="en-US" sz="2100" dirty="0"/>
              <a:t> sites across </a:t>
            </a:r>
            <a:r>
              <a:rPr lang="en-US" sz="2100" dirty="0">
                <a:solidFill>
                  <a:srgbClr val="FF0000"/>
                </a:solidFill>
              </a:rPr>
              <a:t>Australia</a:t>
            </a:r>
            <a:r>
              <a:rPr lang="en-US" sz="2100" dirty="0"/>
              <a:t>. Indeed, sites with engravings of geometric shapes are also to be found on the island of Tasmania, which was separated from the mainland of the continent some 10,000 years ago.</a:t>
            </a:r>
          </a:p>
          <a:p>
            <a:r>
              <a:rPr lang="en-US" sz="2100" dirty="0"/>
              <a:t>23-3-7. According to paragraph 4, researchers have organized and structured </a:t>
            </a:r>
            <a:r>
              <a:rPr lang="en-US" sz="2100" dirty="0">
                <a:solidFill>
                  <a:srgbClr val="FF0000"/>
                </a:solidFill>
              </a:rPr>
              <a:t>Australian</a:t>
            </a:r>
            <a:r>
              <a:rPr lang="en-US" sz="2100" dirty="0"/>
              <a:t> </a:t>
            </a:r>
            <a:r>
              <a:rPr lang="en-US" sz="2100" dirty="0">
                <a:solidFill>
                  <a:srgbClr val="00B0F0"/>
                </a:solidFill>
              </a:rPr>
              <a:t>rock art </a:t>
            </a:r>
            <a:r>
              <a:rPr lang="en-US" sz="2100" dirty="0"/>
              <a:t>by distinguishing between which of the following?</a:t>
            </a:r>
          </a:p>
        </p:txBody>
      </p:sp>
    </p:spTree>
    <p:extLst>
      <p:ext uri="{BB962C8B-B14F-4D97-AF65-F5344CB8AC3E}">
        <p14:creationId xmlns:p14="http://schemas.microsoft.com/office/powerpoint/2010/main" val="17980882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64CBB-9077-B442-BC51-BF7A4397D0AF}"/>
              </a:ext>
            </a:extLst>
          </p:cNvPr>
          <p:cNvSpPr>
            <a:spLocks noGrp="1"/>
          </p:cNvSpPr>
          <p:nvPr>
            <p:ph idx="1"/>
          </p:nvPr>
        </p:nvSpPr>
        <p:spPr/>
        <p:txBody>
          <a:bodyPr>
            <a:normAutofit/>
          </a:bodyPr>
          <a:lstStyle/>
          <a:p>
            <a:r>
              <a:rPr lang="en-US" dirty="0"/>
              <a:t>Step</a:t>
            </a:r>
            <a:r>
              <a:rPr lang="zh-CN" altLang="en-US" dirty="0"/>
              <a:t> </a:t>
            </a:r>
            <a:r>
              <a:rPr lang="en-US" altLang="zh-CN" dirty="0"/>
              <a:t>1</a:t>
            </a:r>
            <a:r>
              <a:rPr lang="zh-CN" altLang="en-US" dirty="0"/>
              <a:t>：</a:t>
            </a:r>
            <a:r>
              <a:rPr lang="ja-JP" altLang="en-US"/>
              <a:t>大定位</a:t>
            </a:r>
            <a:r>
              <a:rPr lang="zh-CN" altLang="en-US" dirty="0"/>
              <a:t>（从上一题定位句之后开始读）</a:t>
            </a:r>
            <a:endParaRPr lang="en-US" altLang="zh-CN" dirty="0"/>
          </a:p>
          <a:p>
            <a:pPr lvl="1"/>
            <a:endParaRPr lang="en-US" altLang="zh-CN" sz="2800" dirty="0"/>
          </a:p>
          <a:p>
            <a:r>
              <a:rPr lang="en-US" altLang="ja-JP" dirty="0"/>
              <a:t>Step</a:t>
            </a:r>
            <a:r>
              <a:rPr lang="zh-CN" altLang="en-US" dirty="0"/>
              <a:t> </a:t>
            </a:r>
            <a:r>
              <a:rPr lang="en-US" altLang="zh-CN" dirty="0"/>
              <a:t>2</a:t>
            </a:r>
            <a:r>
              <a:rPr lang="zh-CN" altLang="en-US" dirty="0"/>
              <a:t>：</a:t>
            </a:r>
            <a:r>
              <a:rPr lang="ja-JP" altLang="en-US"/>
              <a:t>小定位</a:t>
            </a:r>
            <a:r>
              <a:rPr lang="zh-CN" altLang="en-US" dirty="0"/>
              <a:t>（</a:t>
            </a:r>
            <a:r>
              <a:rPr lang="ja-JP" altLang="en-US"/>
              <a:t>找</a:t>
            </a:r>
            <a:r>
              <a:rPr lang="en-US" altLang="zh-CN" dirty="0"/>
              <a:t>1-2</a:t>
            </a:r>
            <a:r>
              <a:rPr lang="ja-JP" altLang="en-US"/>
              <a:t>句话</a:t>
            </a:r>
            <a:r>
              <a:rPr lang="zh-CN" altLang="en-US" dirty="0"/>
              <a:t>）（</a:t>
            </a:r>
            <a:r>
              <a:rPr lang="zh-CN" altLang="en-US" u="sng" dirty="0">
                <a:highlight>
                  <a:srgbClr val="FFFF00"/>
                </a:highlight>
              </a:rPr>
              <a:t>不是连连看</a:t>
            </a:r>
            <a:r>
              <a:rPr lang="zh-CN" altLang="en-US" dirty="0"/>
              <a:t>）</a:t>
            </a:r>
          </a:p>
        </p:txBody>
      </p:sp>
      <p:sp>
        <p:nvSpPr>
          <p:cNvPr id="3" name="Title 2">
            <a:extLst>
              <a:ext uri="{FF2B5EF4-FFF2-40B4-BE49-F238E27FC236}">
                <a16:creationId xmlns:a16="http://schemas.microsoft.com/office/drawing/2014/main" id="{A26DBD46-BB97-CB4D-9DAB-BD2F5945B118}"/>
              </a:ext>
            </a:extLst>
          </p:cNvPr>
          <p:cNvSpPr>
            <a:spLocks noGrp="1"/>
          </p:cNvSpPr>
          <p:nvPr>
            <p:ph type="title"/>
          </p:nvPr>
        </p:nvSpPr>
        <p:spPr/>
        <p:txBody>
          <a:bodyPr/>
          <a:lstStyle/>
          <a:p>
            <a:r>
              <a:rPr lang="ja-JP" altLang="en-US"/>
              <a:t>可定位</a:t>
            </a:r>
            <a:endParaRPr lang="en-US" dirty="0"/>
          </a:p>
        </p:txBody>
      </p:sp>
    </p:spTree>
    <p:extLst>
      <p:ext uri="{BB962C8B-B14F-4D97-AF65-F5344CB8AC3E}">
        <p14:creationId xmlns:p14="http://schemas.microsoft.com/office/powerpoint/2010/main" val="1863189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09629F50-AB35-E045-AF16-B1B91152D4E1}"/>
              </a:ext>
            </a:extLst>
          </p:cNvPr>
          <p:cNvGraphicFramePr>
            <a:graphicFrameLocks noGrp="1"/>
          </p:cNvGraphicFramePr>
          <p:nvPr>
            <p:ph idx="1"/>
            <p:extLst>
              <p:ext uri="{D42A27DB-BD31-4B8C-83A1-F6EECF244321}">
                <p14:modId xmlns:p14="http://schemas.microsoft.com/office/powerpoint/2010/main" val="3644101468"/>
              </p:ext>
            </p:extLst>
          </p:nvPr>
        </p:nvGraphicFramePr>
        <p:xfrm>
          <a:off x="838200" y="1371599"/>
          <a:ext cx="10646043" cy="4161294"/>
        </p:xfrm>
        <a:graphic>
          <a:graphicData uri="http://schemas.openxmlformats.org/drawingml/2006/table">
            <a:tbl>
              <a:tblPr firstRow="1" bandRow="1">
                <a:tableStyleId>{E8B1032C-EA38-4F05-BA0D-38AFFFC7BED3}</a:tableStyleId>
              </a:tblPr>
              <a:tblGrid>
                <a:gridCol w="3548681">
                  <a:extLst>
                    <a:ext uri="{9D8B030D-6E8A-4147-A177-3AD203B41FA5}">
                      <a16:colId xmlns:a16="http://schemas.microsoft.com/office/drawing/2014/main" val="1070781447"/>
                    </a:ext>
                  </a:extLst>
                </a:gridCol>
                <a:gridCol w="3548681">
                  <a:extLst>
                    <a:ext uri="{9D8B030D-6E8A-4147-A177-3AD203B41FA5}">
                      <a16:colId xmlns:a16="http://schemas.microsoft.com/office/drawing/2014/main" val="916229749"/>
                    </a:ext>
                  </a:extLst>
                </a:gridCol>
                <a:gridCol w="3548681">
                  <a:extLst>
                    <a:ext uri="{9D8B030D-6E8A-4147-A177-3AD203B41FA5}">
                      <a16:colId xmlns:a16="http://schemas.microsoft.com/office/drawing/2014/main" val="3171256118"/>
                    </a:ext>
                  </a:extLst>
                </a:gridCol>
              </a:tblGrid>
              <a:tr h="1387098">
                <a:tc>
                  <a:txBody>
                    <a:bodyPr/>
                    <a:lstStyle/>
                    <a:p>
                      <a:pPr algn="ctr"/>
                      <a:r>
                        <a:rPr lang="ja-JP" altLang="en-US" sz="2800">
                          <a:latin typeface="Microsoft YaHei UI" panose="020B0503020204020204" pitchFamily="34" charset="-122"/>
                          <a:ea typeface="Microsoft YaHei UI" panose="020B0503020204020204" pitchFamily="34" charset="-122"/>
                        </a:rPr>
                        <a:t>文章长度</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ja-JP" altLang="en-US" sz="2800">
                          <a:latin typeface="Microsoft YaHei UI" panose="020B0503020204020204" pitchFamily="34" charset="-122"/>
                          <a:ea typeface="Microsoft YaHei UI" panose="020B0503020204020204" pitchFamily="34" charset="-122"/>
                        </a:rPr>
                        <a:t>题量</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ja-JP" altLang="en-US" sz="2800">
                          <a:latin typeface="Microsoft YaHei UI" panose="020B0503020204020204" pitchFamily="34" charset="-122"/>
                          <a:ea typeface="Microsoft YaHei UI" panose="020B0503020204020204" pitchFamily="34" charset="-122"/>
                        </a:rPr>
                        <a:t>时间</a:t>
                      </a:r>
                      <a:endParaRPr lang="en-US" sz="28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1681432979"/>
                  </a:ext>
                </a:extLst>
              </a:tr>
              <a:tr h="1387098">
                <a:tc>
                  <a:txBody>
                    <a:bodyPr/>
                    <a:lstStyle/>
                    <a:p>
                      <a:pPr algn="ctr"/>
                      <a:r>
                        <a:rPr lang="ja-JP" altLang="en-US" sz="2800">
                          <a:latin typeface="Microsoft YaHei UI" panose="020B0503020204020204" pitchFamily="34" charset="-122"/>
                          <a:ea typeface="Microsoft YaHei UI" panose="020B0503020204020204" pitchFamily="34" charset="-122"/>
                        </a:rPr>
                        <a:t>约</a:t>
                      </a:r>
                      <a:r>
                        <a:rPr lang="en-US" altLang="ja-JP" sz="2800" dirty="0">
                          <a:latin typeface="Microsoft YaHei UI" panose="020B0503020204020204" pitchFamily="34" charset="-122"/>
                          <a:ea typeface="Microsoft YaHei UI" panose="020B0503020204020204" pitchFamily="34" charset="-122"/>
                        </a:rPr>
                        <a:t>700</a:t>
                      </a:r>
                      <a:r>
                        <a:rPr lang="ja-JP" altLang="en-US" sz="2800">
                          <a:latin typeface="Microsoft YaHei UI" panose="020B0503020204020204" pitchFamily="34" charset="-122"/>
                          <a:ea typeface="Microsoft YaHei UI" panose="020B0503020204020204" pitchFamily="34" charset="-122"/>
                        </a:rPr>
                        <a:t>字</a:t>
                      </a:r>
                      <a:r>
                        <a:rPr lang="en-US" altLang="ja-JP" sz="2800" dirty="0">
                          <a:latin typeface="Microsoft YaHei UI" panose="020B0503020204020204" pitchFamily="34" charset="-122"/>
                          <a:ea typeface="Microsoft YaHei UI" panose="020B0503020204020204" pitchFamily="34" charset="-122"/>
                        </a:rPr>
                        <a:t>/</a:t>
                      </a:r>
                      <a:r>
                        <a:rPr lang="ja-JP" altLang="en-US" sz="2800">
                          <a:latin typeface="Microsoft YaHei UI" panose="020B0503020204020204" pitchFamily="34" charset="-122"/>
                          <a:ea typeface="Microsoft YaHei UI" panose="020B0503020204020204" pitchFamily="34" charset="-122"/>
                        </a:rPr>
                        <a:t>篇</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ja-JP" sz="2800" dirty="0">
                          <a:latin typeface="Microsoft YaHei UI" panose="020B0503020204020204" pitchFamily="34" charset="-122"/>
                          <a:ea typeface="Microsoft YaHei UI" panose="020B0503020204020204" pitchFamily="34" charset="-122"/>
                        </a:rPr>
                        <a:t>3-4</a:t>
                      </a:r>
                      <a:r>
                        <a:rPr lang="ja-JP" altLang="en-US" sz="2800">
                          <a:latin typeface="Microsoft YaHei UI" panose="020B0503020204020204" pitchFamily="34" charset="-122"/>
                          <a:ea typeface="Microsoft YaHei UI" panose="020B0503020204020204" pitchFamily="34" charset="-122"/>
                        </a:rPr>
                        <a:t>篇</a:t>
                      </a:r>
                      <a:endParaRPr lang="en-US" sz="28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ja-JP" altLang="en-US" sz="2800">
                          <a:solidFill>
                            <a:srgbClr val="FF0000"/>
                          </a:solidFill>
                          <a:latin typeface="Microsoft YaHei UI" panose="020B0503020204020204" pitchFamily="34" charset="-122"/>
                          <a:ea typeface="Microsoft YaHei UI" panose="020B0503020204020204" pitchFamily="34" charset="-122"/>
                        </a:rPr>
                        <a:t>共</a:t>
                      </a:r>
                      <a:r>
                        <a:rPr lang="en-US" altLang="zh-CN" sz="2800" dirty="0">
                          <a:solidFill>
                            <a:srgbClr val="FF0000"/>
                          </a:solidFill>
                          <a:latin typeface="Microsoft YaHei UI" panose="020B0503020204020204" pitchFamily="34" charset="-122"/>
                          <a:ea typeface="Microsoft YaHei UI" panose="020B0503020204020204" pitchFamily="34" charset="-122"/>
                        </a:rPr>
                        <a:t>54-72</a:t>
                      </a:r>
                      <a:r>
                        <a:rPr lang="en-US" sz="2800" dirty="0">
                          <a:solidFill>
                            <a:srgbClr val="FF0000"/>
                          </a:solidFill>
                          <a:latin typeface="Microsoft YaHei UI" panose="020B0503020204020204" pitchFamily="34" charset="-122"/>
                          <a:ea typeface="Microsoft YaHei UI" panose="020B0503020204020204" pitchFamily="34" charset="-122"/>
                        </a:rPr>
                        <a:t>min</a:t>
                      </a:r>
                    </a:p>
                  </a:txBody>
                  <a:tcPr anchor="ctr"/>
                </a:tc>
                <a:extLst>
                  <a:ext uri="{0D108BD9-81ED-4DB2-BD59-A6C34878D82A}">
                    <a16:rowId xmlns:a16="http://schemas.microsoft.com/office/drawing/2014/main" val="4036641229"/>
                  </a:ext>
                </a:extLst>
              </a:tr>
              <a:tr h="1387098">
                <a:tc>
                  <a:txBody>
                    <a:bodyPr/>
                    <a:lstStyle/>
                    <a:p>
                      <a:pPr algn="ctr"/>
                      <a:endParaRPr lang="en-US" sz="280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800" dirty="0">
                          <a:solidFill>
                            <a:srgbClr val="FF0000"/>
                          </a:solidFill>
                          <a:latin typeface="Microsoft YaHei UI" panose="020B0503020204020204" pitchFamily="34" charset="-122"/>
                          <a:ea typeface="Microsoft YaHei UI" panose="020B0503020204020204" pitchFamily="34" charset="-122"/>
                        </a:rPr>
                        <a:t>9-</a:t>
                      </a:r>
                      <a:r>
                        <a:rPr lang="en-US" sz="2800" dirty="0">
                          <a:solidFill>
                            <a:srgbClr val="FF0000"/>
                          </a:solidFill>
                          <a:latin typeface="Microsoft YaHei UI" panose="020B0503020204020204" pitchFamily="34" charset="-122"/>
                          <a:ea typeface="Microsoft YaHei UI" panose="020B0503020204020204" pitchFamily="34" charset="-122"/>
                        </a:rPr>
                        <a:t>1</a:t>
                      </a:r>
                      <a:r>
                        <a:rPr lang="en-US" altLang="zh-CN" sz="2800" dirty="0">
                          <a:solidFill>
                            <a:srgbClr val="FF0000"/>
                          </a:solidFill>
                          <a:latin typeface="Microsoft YaHei UI" panose="020B0503020204020204" pitchFamily="34" charset="-122"/>
                          <a:ea typeface="Microsoft YaHei UI" panose="020B0503020204020204" pitchFamily="34" charset="-122"/>
                        </a:rPr>
                        <a:t>0</a:t>
                      </a:r>
                      <a:r>
                        <a:rPr lang="ja-JP" altLang="en-US" sz="2800">
                          <a:solidFill>
                            <a:srgbClr val="FF0000"/>
                          </a:solidFill>
                          <a:latin typeface="Microsoft YaHei UI" panose="020B0503020204020204" pitchFamily="34" charset="-122"/>
                          <a:ea typeface="Microsoft YaHei UI" panose="020B0503020204020204" pitchFamily="34" charset="-122"/>
                        </a:rPr>
                        <a:t>题</a:t>
                      </a:r>
                      <a:r>
                        <a:rPr lang="en-US" altLang="ja-JP" sz="2800" dirty="0">
                          <a:solidFill>
                            <a:srgbClr val="FF0000"/>
                          </a:solidFill>
                          <a:latin typeface="Microsoft YaHei UI" panose="020B0503020204020204" pitchFamily="34" charset="-122"/>
                          <a:ea typeface="Microsoft YaHei UI" panose="020B0503020204020204" pitchFamily="34" charset="-122"/>
                        </a:rPr>
                        <a:t>/</a:t>
                      </a:r>
                      <a:r>
                        <a:rPr lang="ja-JP" altLang="en-US" sz="2800">
                          <a:solidFill>
                            <a:srgbClr val="FF0000"/>
                          </a:solidFill>
                          <a:latin typeface="Microsoft YaHei UI" panose="020B0503020204020204" pitchFamily="34" charset="-122"/>
                          <a:ea typeface="Microsoft YaHei UI" panose="020B0503020204020204" pitchFamily="34" charset="-122"/>
                        </a:rPr>
                        <a:t>篇</a:t>
                      </a:r>
                      <a:endParaRPr lang="en-US" sz="2800" dirty="0">
                        <a:solidFill>
                          <a:srgbClr val="FF0000"/>
                        </a:solidFill>
                        <a:latin typeface="Microsoft YaHei UI" panose="020B0503020204020204" pitchFamily="34" charset="-122"/>
                        <a:ea typeface="Microsoft YaHei UI" panose="020B0503020204020204" pitchFamily="34" charset="-122"/>
                      </a:endParaRPr>
                    </a:p>
                  </a:txBody>
                  <a:tcPr anchor="ctr"/>
                </a:tc>
                <a:tc>
                  <a:txBody>
                    <a:bodyPr/>
                    <a:lstStyle/>
                    <a:p>
                      <a:pPr algn="ctr"/>
                      <a:endParaRPr lang="en-US" sz="28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613300307"/>
                  </a:ext>
                </a:extLst>
              </a:tr>
            </a:tbl>
          </a:graphicData>
        </a:graphic>
      </p:graphicFrame>
      <p:sp>
        <p:nvSpPr>
          <p:cNvPr id="3" name="Title 2">
            <a:extLst>
              <a:ext uri="{FF2B5EF4-FFF2-40B4-BE49-F238E27FC236}">
                <a16:creationId xmlns:a16="http://schemas.microsoft.com/office/drawing/2014/main" id="{F0728E82-3A6F-7041-B499-7FE2ACAE9180}"/>
              </a:ext>
            </a:extLst>
          </p:cNvPr>
          <p:cNvSpPr>
            <a:spLocks noGrp="1"/>
          </p:cNvSpPr>
          <p:nvPr>
            <p:ph type="title"/>
          </p:nvPr>
        </p:nvSpPr>
        <p:spPr/>
        <p:txBody>
          <a:bodyPr>
            <a:normAutofit/>
          </a:bodyPr>
          <a:lstStyle/>
          <a:p>
            <a:r>
              <a:rPr lang="ja-JP" altLang="en-US"/>
              <a:t>托福阅读考试基本形式</a:t>
            </a:r>
            <a:endParaRPr lang="en-US" dirty="0"/>
          </a:p>
        </p:txBody>
      </p:sp>
    </p:spTree>
    <p:extLst>
      <p:ext uri="{BB962C8B-B14F-4D97-AF65-F5344CB8AC3E}">
        <p14:creationId xmlns:p14="http://schemas.microsoft.com/office/powerpoint/2010/main" val="13500247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en-US" sz="2200" dirty="0">
                <a:solidFill>
                  <a:srgbClr val="FF0000"/>
                </a:solidFill>
              </a:rPr>
              <a:t>By far the most abundant form of geothermal energy occurs at the relatively low temperatures of 80° to 180° centigrade. </a:t>
            </a:r>
            <a:r>
              <a:rPr lang="en-US" sz="2200" dirty="0">
                <a:solidFill>
                  <a:schemeClr val="bg1">
                    <a:lumMod val="75000"/>
                  </a:schemeClr>
                </a:solidFill>
              </a:rPr>
              <a:t>Water circulated through heat reservoirs in this temperature range is able to extract enough heat to warm residential, commercial, and industrial spaces. More than 20,000 apartments in France are now heated by warm underground water drawn from a heat reservoir in a geologic structure near Paris called the Paris Basin. Iceland sits on a volcanic structure known as the Mid-Atlantic Ridge. Reykjavik, the capital of Iceland, is entirely heated by geothermal energy derived from volcanic heat.</a:t>
            </a:r>
          </a:p>
          <a:p>
            <a:pPr>
              <a:lnSpc>
                <a:spcPct val="120000"/>
              </a:lnSpc>
            </a:pPr>
            <a:r>
              <a:rPr lang="en-US" sz="2200" dirty="0"/>
              <a:t>21-1-4. According to paragraph 2, which of the following is true about heat reservoirs with a temperature in the range of </a:t>
            </a:r>
            <a:r>
              <a:rPr lang="en-US" sz="2200" dirty="0">
                <a:solidFill>
                  <a:srgbClr val="FF0000"/>
                </a:solidFill>
              </a:rPr>
              <a:t>80° to 180° </a:t>
            </a:r>
            <a:r>
              <a:rPr lang="en-US" sz="2200" dirty="0"/>
              <a:t>centigrade?</a:t>
            </a:r>
          </a:p>
          <a:p>
            <a:pPr marL="457200" indent="-457200">
              <a:lnSpc>
                <a:spcPct val="120000"/>
              </a:lnSpc>
              <a:buFont typeface="Courier New" panose="02070309020205020404" pitchFamily="49" charset="0"/>
              <a:buChar char="o"/>
            </a:pPr>
            <a:r>
              <a:rPr lang="en-US" sz="2200" dirty="0"/>
              <a:t>They are under international control.</a:t>
            </a:r>
          </a:p>
          <a:p>
            <a:pPr marL="457200" indent="-457200">
              <a:lnSpc>
                <a:spcPct val="120000"/>
              </a:lnSpc>
              <a:buFont typeface="Courier New" panose="02070309020205020404" pitchFamily="49" charset="0"/>
              <a:buChar char="o"/>
            </a:pPr>
            <a:r>
              <a:rPr lang="en-US" sz="2200" dirty="0">
                <a:solidFill>
                  <a:srgbClr val="FF0000"/>
                </a:solidFill>
              </a:rPr>
              <a:t>They are more common than reservoirs that have a higher temperature.</a:t>
            </a:r>
          </a:p>
          <a:p>
            <a:pPr marL="457200" indent="-457200">
              <a:lnSpc>
                <a:spcPct val="120000"/>
              </a:lnSpc>
              <a:buFont typeface="Courier New" panose="02070309020205020404" pitchFamily="49" charset="0"/>
              <a:buChar char="o"/>
            </a:pPr>
            <a:r>
              <a:rPr lang="en-US" sz="2200" dirty="0"/>
              <a:t>Few of them produce enough heat to warm large industrial spaces.</a:t>
            </a:r>
          </a:p>
          <a:p>
            <a:pPr marL="457200" indent="-457200">
              <a:lnSpc>
                <a:spcPct val="120000"/>
              </a:lnSpc>
              <a:buFont typeface="Courier New" panose="02070309020205020404" pitchFamily="49" charset="0"/>
              <a:buChar char="o"/>
            </a:pPr>
            <a:r>
              <a:rPr lang="en-US" sz="2200" dirty="0"/>
              <a:t>They are used to generate electricity.</a:t>
            </a:r>
          </a:p>
        </p:txBody>
      </p:sp>
    </p:spTree>
    <p:extLst>
      <p:ext uri="{BB962C8B-B14F-4D97-AF65-F5344CB8AC3E}">
        <p14:creationId xmlns:p14="http://schemas.microsoft.com/office/powerpoint/2010/main" val="33831770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en-US" sz="2200" dirty="0">
                <a:solidFill>
                  <a:srgbClr val="FF0000"/>
                </a:solidFill>
              </a:rPr>
              <a:t>By far the most abundant form of geothermal energy occurs at the relatively low temperatures of 80° to 180° centigrade. </a:t>
            </a:r>
            <a:r>
              <a:rPr lang="en-US" sz="2200" dirty="0">
                <a:solidFill>
                  <a:schemeClr val="bg1">
                    <a:lumMod val="75000"/>
                  </a:schemeClr>
                </a:solidFill>
              </a:rPr>
              <a:t>Water circulated through heat reservoirs in this temperature range is able to extract enough heat to warm residential, commercial, and industrial spaces. More than 20,000 apartments in France are now heated by warm underground water drawn from a heat reservoir in a geologic structure near Paris called the Paris Basin. Iceland sits on a volcanic structure known as the Mid-Atlantic Ridge. Reykjavik, the capital of Iceland, is entirely heated by geothermal energy derived from volcanic heat.</a:t>
            </a:r>
          </a:p>
          <a:p>
            <a:pPr>
              <a:lnSpc>
                <a:spcPct val="120000"/>
              </a:lnSpc>
            </a:pPr>
            <a:r>
              <a:rPr lang="en-US" sz="2200" dirty="0"/>
              <a:t>21-1-4. According to paragraph 2, which of the following is true about heat reservoirs with a temperature in the range of </a:t>
            </a:r>
            <a:r>
              <a:rPr lang="en-US" sz="2200" dirty="0">
                <a:solidFill>
                  <a:srgbClr val="FF0000"/>
                </a:solidFill>
              </a:rPr>
              <a:t>80° to 180° </a:t>
            </a:r>
            <a:r>
              <a:rPr lang="en-US" sz="2200" dirty="0"/>
              <a:t>centigrade?</a:t>
            </a:r>
          </a:p>
          <a:p>
            <a:pPr marL="457200" indent="-457200">
              <a:lnSpc>
                <a:spcPct val="120000"/>
              </a:lnSpc>
              <a:buFont typeface="Courier New" panose="02070309020205020404" pitchFamily="49" charset="0"/>
              <a:buChar char="o"/>
            </a:pPr>
            <a:r>
              <a:rPr lang="en-US" sz="2200" dirty="0"/>
              <a:t>They are under international control.</a:t>
            </a:r>
          </a:p>
          <a:p>
            <a:pPr marL="457200" indent="-457200">
              <a:lnSpc>
                <a:spcPct val="120000"/>
              </a:lnSpc>
              <a:buFont typeface="Courier New" panose="02070309020205020404" pitchFamily="49" charset="0"/>
              <a:buChar char="o"/>
            </a:pPr>
            <a:r>
              <a:rPr lang="en-US" sz="2200" dirty="0">
                <a:solidFill>
                  <a:srgbClr val="FF0000"/>
                </a:solidFill>
              </a:rPr>
              <a:t>They are more common than reservoirs that have a higher temperature.</a:t>
            </a:r>
          </a:p>
          <a:p>
            <a:pPr marL="457200" indent="-457200">
              <a:lnSpc>
                <a:spcPct val="120000"/>
              </a:lnSpc>
              <a:buFont typeface="Courier New" panose="02070309020205020404" pitchFamily="49" charset="0"/>
              <a:buChar char="o"/>
            </a:pPr>
            <a:r>
              <a:rPr lang="en-US" sz="2200" dirty="0"/>
              <a:t>Few of them produce enough heat to warm large industrial spaces.</a:t>
            </a:r>
          </a:p>
          <a:p>
            <a:pPr marL="457200" indent="-457200">
              <a:lnSpc>
                <a:spcPct val="120000"/>
              </a:lnSpc>
              <a:buFont typeface="Courier New" panose="02070309020205020404" pitchFamily="49" charset="0"/>
              <a:buChar char="o"/>
            </a:pPr>
            <a:r>
              <a:rPr lang="en-US" sz="2200" dirty="0"/>
              <a:t>They are used to generate electricity.</a:t>
            </a:r>
          </a:p>
        </p:txBody>
      </p:sp>
      <p:sp>
        <p:nvSpPr>
          <p:cNvPr id="3" name="Rectangle 2">
            <a:extLst>
              <a:ext uri="{FF2B5EF4-FFF2-40B4-BE49-F238E27FC236}">
                <a16:creationId xmlns:a16="http://schemas.microsoft.com/office/drawing/2014/main" id="{2BCE51A3-FA28-8A47-AA21-8AEB28731B0C}"/>
              </a:ext>
            </a:extLst>
          </p:cNvPr>
          <p:cNvSpPr/>
          <p:nvPr/>
        </p:nvSpPr>
        <p:spPr>
          <a:xfrm>
            <a:off x="4985502" y="3935103"/>
            <a:ext cx="3105201"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4" name="Rectangle 3">
            <a:extLst>
              <a:ext uri="{FF2B5EF4-FFF2-40B4-BE49-F238E27FC236}">
                <a16:creationId xmlns:a16="http://schemas.microsoft.com/office/drawing/2014/main" id="{B040C837-6D87-5841-874B-8F3298F74CEC}"/>
              </a:ext>
            </a:extLst>
          </p:cNvPr>
          <p:cNvSpPr/>
          <p:nvPr/>
        </p:nvSpPr>
        <p:spPr>
          <a:xfrm>
            <a:off x="4362399" y="598089"/>
            <a:ext cx="3105201"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5" name="Straight Connector 4">
            <a:extLst>
              <a:ext uri="{FF2B5EF4-FFF2-40B4-BE49-F238E27FC236}">
                <a16:creationId xmlns:a16="http://schemas.microsoft.com/office/drawing/2014/main" id="{5E666769-82E8-3144-B5B8-B0516EC7FB56}"/>
              </a:ext>
            </a:extLst>
          </p:cNvPr>
          <p:cNvCxnSpPr>
            <a:cxnSpLocks/>
          </p:cNvCxnSpPr>
          <p:nvPr/>
        </p:nvCxnSpPr>
        <p:spPr>
          <a:xfrm>
            <a:off x="6107575" y="1234986"/>
            <a:ext cx="0" cy="2700117"/>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51037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ja-JP" altLang="en-US" sz="2200">
                <a:solidFill>
                  <a:srgbClr val="FF0000"/>
                </a:solidFill>
              </a:rPr>
              <a:t>地熱エネルギーの最も豊富な形態は、摂氏</a:t>
            </a:r>
            <a:r>
              <a:rPr lang="en-US" altLang="ja-JP" sz="2200" dirty="0">
                <a:solidFill>
                  <a:srgbClr val="FF0000"/>
                </a:solidFill>
              </a:rPr>
              <a:t>80</a:t>
            </a:r>
            <a:r>
              <a:rPr lang="ja-JP" altLang="en-US" sz="2200">
                <a:solidFill>
                  <a:srgbClr val="FF0000"/>
                </a:solidFill>
              </a:rPr>
              <a:t>度から</a:t>
            </a:r>
            <a:r>
              <a:rPr lang="en-US" altLang="ja-JP" sz="2200" dirty="0">
                <a:solidFill>
                  <a:srgbClr val="FF0000"/>
                </a:solidFill>
              </a:rPr>
              <a:t>180</a:t>
            </a:r>
            <a:r>
              <a:rPr lang="ja-JP" altLang="en-US" sz="2200">
                <a:solidFill>
                  <a:srgbClr val="FF0000"/>
                </a:solidFill>
              </a:rPr>
              <a:t>度の比較的低い温度で発生します。 </a:t>
            </a:r>
            <a:r>
              <a:rPr lang="ja-JP" altLang="en-US" sz="2200">
                <a:solidFill>
                  <a:schemeClr val="bg1">
                    <a:lumMod val="75000"/>
                  </a:schemeClr>
                </a:solidFill>
              </a:rPr>
              <a:t>この温度範囲で熱源を循環する水は、住宅、商業、および工業用スペースを暖めるのに十分な熱を抽出することができます。 現在、フランスの</a:t>
            </a:r>
            <a:r>
              <a:rPr lang="en-US" altLang="ja-JP" sz="2200" dirty="0">
                <a:solidFill>
                  <a:schemeClr val="bg1">
                    <a:lumMod val="75000"/>
                  </a:schemeClr>
                </a:solidFill>
              </a:rPr>
              <a:t>20,000</a:t>
            </a:r>
            <a:r>
              <a:rPr lang="ja-JP" altLang="en-US" sz="2200">
                <a:solidFill>
                  <a:schemeClr val="bg1">
                    <a:lumMod val="75000"/>
                  </a:schemeClr>
                </a:solidFill>
              </a:rPr>
              <a:t>を超えるアパートは、パリ盆地と呼ばれるパリ近郊の地質構造の熱源から引き出された暖かい地下水によって加熱されています。 アイスランドは、大西洋中央海嶺として知られる火山構造物の上にあります。 アイスランドの首都レイキャビクは、火山の熱に由来する地熱エネルギーによって完全に加熱されています。</a:t>
            </a:r>
            <a:endParaRPr lang="en-US" altLang="ja-JP" sz="2200" dirty="0">
              <a:solidFill>
                <a:schemeClr val="bg1">
                  <a:lumMod val="75000"/>
                </a:schemeClr>
              </a:solidFill>
            </a:endParaRPr>
          </a:p>
          <a:p>
            <a:pPr>
              <a:lnSpc>
                <a:spcPct val="120000"/>
              </a:lnSpc>
            </a:pPr>
            <a:r>
              <a:rPr lang="en-US" sz="2200" dirty="0"/>
              <a:t>21-1-4. According to paragraph 2,</a:t>
            </a:r>
            <a:r>
              <a:rPr lang="ja-JP" altLang="en-US" sz="2200"/>
              <a:t>摂氏</a:t>
            </a:r>
            <a:r>
              <a:rPr lang="en-US" altLang="ja-JP" sz="2200" dirty="0"/>
              <a:t>80</a:t>
            </a:r>
            <a:r>
              <a:rPr lang="ja-JP" altLang="en-US" sz="2200"/>
              <a:t>度から</a:t>
            </a:r>
            <a:r>
              <a:rPr lang="en-US" altLang="ja-JP" sz="2200" dirty="0"/>
              <a:t>180</a:t>
            </a:r>
            <a:r>
              <a:rPr lang="ja-JP" altLang="en-US" sz="2200"/>
              <a:t>度の範囲の温度の熱源について正しいのは次のうちどれですか？</a:t>
            </a:r>
          </a:p>
          <a:p>
            <a:pPr marL="342900" indent="-342900">
              <a:lnSpc>
                <a:spcPct val="120000"/>
              </a:lnSpc>
              <a:buFont typeface="Courier New" panose="02070309020205020404" pitchFamily="49" charset="0"/>
              <a:buChar char="o"/>
            </a:pPr>
            <a:r>
              <a:rPr lang="ja-JP" altLang="en-US" sz="2200"/>
              <a:t>彼らは国際的な管理下にあります。</a:t>
            </a:r>
          </a:p>
          <a:p>
            <a:pPr marL="342900" indent="-342900">
              <a:lnSpc>
                <a:spcPct val="120000"/>
              </a:lnSpc>
              <a:buFont typeface="Courier New" panose="02070309020205020404" pitchFamily="49" charset="0"/>
              <a:buChar char="o"/>
            </a:pPr>
            <a:r>
              <a:rPr lang="ja-JP" altLang="en-US" sz="2200"/>
              <a:t>それらは、より高い温度を持つ貯水池よりも一般的です。</a:t>
            </a:r>
          </a:p>
          <a:p>
            <a:pPr marL="342900" indent="-342900">
              <a:lnSpc>
                <a:spcPct val="120000"/>
              </a:lnSpc>
              <a:buFont typeface="Courier New" panose="02070309020205020404" pitchFamily="49" charset="0"/>
              <a:buChar char="o"/>
            </a:pPr>
            <a:r>
              <a:rPr lang="ja-JP" altLang="en-US" sz="2200"/>
              <a:t>それらのいくつかは、大きな工業用スペースを暖めるのに十分な熱を生成します。</a:t>
            </a:r>
          </a:p>
          <a:p>
            <a:pPr marL="342900" indent="-342900">
              <a:lnSpc>
                <a:spcPct val="120000"/>
              </a:lnSpc>
              <a:buFont typeface="Courier New" panose="02070309020205020404" pitchFamily="49" charset="0"/>
              <a:buChar char="o"/>
            </a:pPr>
            <a:r>
              <a:rPr lang="ja-JP" altLang="en-US" sz="2200"/>
              <a:t>それらは電気を生成するために使用されます。</a:t>
            </a:r>
            <a:endParaRPr lang="en-US" sz="2200" dirty="0"/>
          </a:p>
        </p:txBody>
      </p:sp>
    </p:spTree>
    <p:extLst>
      <p:ext uri="{BB962C8B-B14F-4D97-AF65-F5344CB8AC3E}">
        <p14:creationId xmlns:p14="http://schemas.microsoft.com/office/powerpoint/2010/main" val="28729289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ja-JP" altLang="en-US" sz="2200">
                <a:solidFill>
                  <a:srgbClr val="FF0000"/>
                </a:solidFill>
              </a:rPr>
              <a:t>地熱エネルギーの最も豊富な形態は、摂氏</a:t>
            </a:r>
            <a:r>
              <a:rPr lang="en-US" altLang="ja-JP" sz="2200" dirty="0">
                <a:solidFill>
                  <a:srgbClr val="FF0000"/>
                </a:solidFill>
              </a:rPr>
              <a:t>80</a:t>
            </a:r>
            <a:r>
              <a:rPr lang="ja-JP" altLang="en-US" sz="2200">
                <a:solidFill>
                  <a:srgbClr val="FF0000"/>
                </a:solidFill>
              </a:rPr>
              <a:t>度から</a:t>
            </a:r>
            <a:r>
              <a:rPr lang="en-US" altLang="ja-JP" sz="2200" dirty="0">
                <a:solidFill>
                  <a:srgbClr val="FF0000"/>
                </a:solidFill>
              </a:rPr>
              <a:t>180</a:t>
            </a:r>
            <a:r>
              <a:rPr lang="ja-JP" altLang="en-US" sz="2200">
                <a:solidFill>
                  <a:srgbClr val="FF0000"/>
                </a:solidFill>
              </a:rPr>
              <a:t>度の比較的低い温度で発生します。 </a:t>
            </a:r>
            <a:r>
              <a:rPr lang="ja-JP" altLang="en-US" sz="2200">
                <a:solidFill>
                  <a:schemeClr val="bg1">
                    <a:lumMod val="75000"/>
                  </a:schemeClr>
                </a:solidFill>
              </a:rPr>
              <a:t>この温度範囲で熱源を循環する水は、住宅、商業、および工業用スペースを暖めるのに十分な熱を抽出することができます。 現在、フランスの</a:t>
            </a:r>
            <a:r>
              <a:rPr lang="en-US" altLang="ja-JP" sz="2200" dirty="0">
                <a:solidFill>
                  <a:schemeClr val="bg1">
                    <a:lumMod val="75000"/>
                  </a:schemeClr>
                </a:solidFill>
              </a:rPr>
              <a:t>20,000</a:t>
            </a:r>
            <a:r>
              <a:rPr lang="ja-JP" altLang="en-US" sz="2200">
                <a:solidFill>
                  <a:schemeClr val="bg1">
                    <a:lumMod val="75000"/>
                  </a:schemeClr>
                </a:solidFill>
              </a:rPr>
              <a:t>を超えるアパートは、パリ盆地と呼ばれるパリ近郊の地質構造の熱源から引き出された暖かい地下水によって加熱されています。 アイスランドは、大西洋中央海嶺として知られる火山構造物の上にあります。 アイスランドの首都レイキャビクは、火山の熱に由来する地熱エネルギーによって完全に加熱されています。</a:t>
            </a:r>
            <a:endParaRPr lang="en-US" altLang="ja-JP" sz="2200" dirty="0">
              <a:solidFill>
                <a:schemeClr val="bg1">
                  <a:lumMod val="75000"/>
                </a:schemeClr>
              </a:solidFill>
            </a:endParaRPr>
          </a:p>
          <a:p>
            <a:pPr>
              <a:lnSpc>
                <a:spcPct val="120000"/>
              </a:lnSpc>
            </a:pPr>
            <a:r>
              <a:rPr lang="en-US" sz="2200" dirty="0"/>
              <a:t>21-1-4. According to paragraph 2,</a:t>
            </a:r>
            <a:r>
              <a:rPr lang="ja-JP" altLang="en-US" sz="2200"/>
              <a:t>摂氏</a:t>
            </a:r>
            <a:r>
              <a:rPr lang="en-US" altLang="ja-JP" sz="2200" dirty="0"/>
              <a:t>80</a:t>
            </a:r>
            <a:r>
              <a:rPr lang="ja-JP" altLang="en-US" sz="2200"/>
              <a:t>度から</a:t>
            </a:r>
            <a:r>
              <a:rPr lang="en-US" altLang="ja-JP" sz="2200" dirty="0"/>
              <a:t>180</a:t>
            </a:r>
            <a:r>
              <a:rPr lang="ja-JP" altLang="en-US" sz="2200"/>
              <a:t>度の範囲の温度の熱源について正しいのは次のうちどれですか？</a:t>
            </a:r>
          </a:p>
          <a:p>
            <a:pPr marL="342900" indent="-342900">
              <a:lnSpc>
                <a:spcPct val="120000"/>
              </a:lnSpc>
              <a:buFont typeface="Courier New" panose="02070309020205020404" pitchFamily="49" charset="0"/>
              <a:buChar char="o"/>
            </a:pPr>
            <a:r>
              <a:rPr lang="ja-JP" altLang="en-US" sz="2200"/>
              <a:t>彼らは国際的な管理下にあります。</a:t>
            </a:r>
          </a:p>
          <a:p>
            <a:pPr marL="342900" indent="-342900">
              <a:lnSpc>
                <a:spcPct val="120000"/>
              </a:lnSpc>
              <a:buFont typeface="Courier New" panose="02070309020205020404" pitchFamily="49" charset="0"/>
              <a:buChar char="o"/>
            </a:pPr>
            <a:r>
              <a:rPr lang="ja-JP" altLang="en-US" sz="2200"/>
              <a:t>それらは、より高い温度を持つ貯水池よりも一般的です。</a:t>
            </a:r>
          </a:p>
          <a:p>
            <a:pPr marL="342900" indent="-342900">
              <a:lnSpc>
                <a:spcPct val="120000"/>
              </a:lnSpc>
              <a:buFont typeface="Courier New" panose="02070309020205020404" pitchFamily="49" charset="0"/>
              <a:buChar char="o"/>
            </a:pPr>
            <a:r>
              <a:rPr lang="ja-JP" altLang="en-US" sz="2200"/>
              <a:t>それらのいくつかは、大きな工業用スペースを暖めるのに十分な熱を生成します。</a:t>
            </a:r>
          </a:p>
          <a:p>
            <a:pPr marL="342900" indent="-342900">
              <a:lnSpc>
                <a:spcPct val="120000"/>
              </a:lnSpc>
              <a:buFont typeface="Courier New" panose="02070309020205020404" pitchFamily="49" charset="0"/>
              <a:buChar char="o"/>
            </a:pPr>
            <a:r>
              <a:rPr lang="ja-JP" altLang="en-US" sz="2200"/>
              <a:t>それらは電気を生成するために使用されます。</a:t>
            </a:r>
            <a:endParaRPr lang="en-US" sz="2200" dirty="0"/>
          </a:p>
        </p:txBody>
      </p:sp>
      <p:sp>
        <p:nvSpPr>
          <p:cNvPr id="3" name="Rectangle 2">
            <a:extLst>
              <a:ext uri="{FF2B5EF4-FFF2-40B4-BE49-F238E27FC236}">
                <a16:creationId xmlns:a16="http://schemas.microsoft.com/office/drawing/2014/main" id="{CA589FCA-FE59-4E44-A27A-2510CF7DD4A8}"/>
              </a:ext>
            </a:extLst>
          </p:cNvPr>
          <p:cNvSpPr/>
          <p:nvPr/>
        </p:nvSpPr>
        <p:spPr>
          <a:xfrm>
            <a:off x="4858182" y="3136450"/>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4" name="Rectangle 3">
            <a:extLst>
              <a:ext uri="{FF2B5EF4-FFF2-40B4-BE49-F238E27FC236}">
                <a16:creationId xmlns:a16="http://schemas.microsoft.com/office/drawing/2014/main" id="{7FE171AE-9782-F648-B11A-EAA2FF341B00}"/>
              </a:ext>
            </a:extLst>
          </p:cNvPr>
          <p:cNvSpPr/>
          <p:nvPr/>
        </p:nvSpPr>
        <p:spPr>
          <a:xfrm>
            <a:off x="6816234" y="185402"/>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6" name="Straight Connector 5">
            <a:extLst>
              <a:ext uri="{FF2B5EF4-FFF2-40B4-BE49-F238E27FC236}">
                <a16:creationId xmlns:a16="http://schemas.microsoft.com/office/drawing/2014/main" id="{E1E313E2-24CA-E740-AA03-198E51882BB9}"/>
              </a:ext>
            </a:extLst>
          </p:cNvPr>
          <p:cNvCxnSpPr/>
          <p:nvPr/>
        </p:nvCxnSpPr>
        <p:spPr>
          <a:xfrm>
            <a:off x="7060557" y="822299"/>
            <a:ext cx="0" cy="2314151"/>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237451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ja-JP" altLang="en-US" sz="2200">
                <a:solidFill>
                  <a:srgbClr val="FF0000"/>
                </a:solidFill>
              </a:rPr>
              <a:t>地熱エネルギーの最も豊富な形態は、摂氏</a:t>
            </a:r>
            <a:r>
              <a:rPr lang="en-US" altLang="ja-JP" sz="2200" dirty="0">
                <a:solidFill>
                  <a:srgbClr val="FF0000"/>
                </a:solidFill>
              </a:rPr>
              <a:t>80</a:t>
            </a:r>
            <a:r>
              <a:rPr lang="ja-JP" altLang="en-US" sz="2200">
                <a:solidFill>
                  <a:srgbClr val="FF0000"/>
                </a:solidFill>
              </a:rPr>
              <a:t>度から</a:t>
            </a:r>
            <a:r>
              <a:rPr lang="en-US" altLang="ja-JP" sz="2200" dirty="0">
                <a:solidFill>
                  <a:srgbClr val="FF0000"/>
                </a:solidFill>
              </a:rPr>
              <a:t>180</a:t>
            </a:r>
            <a:r>
              <a:rPr lang="ja-JP" altLang="en-US" sz="2200">
                <a:solidFill>
                  <a:srgbClr val="FF0000"/>
                </a:solidFill>
              </a:rPr>
              <a:t>度の比較的低い温度で発生します。 </a:t>
            </a:r>
            <a:r>
              <a:rPr lang="ja-JP" altLang="en-US" sz="2200">
                <a:solidFill>
                  <a:schemeClr val="bg1">
                    <a:lumMod val="75000"/>
                  </a:schemeClr>
                </a:solidFill>
              </a:rPr>
              <a:t>この温度範囲で熱源を循環する水は、住宅、商業、および工業用スペースを暖めるのに十分な熱を抽出することができます。 現在、フランスの</a:t>
            </a:r>
            <a:r>
              <a:rPr lang="en-US" altLang="ja-JP" sz="2200" dirty="0">
                <a:solidFill>
                  <a:schemeClr val="bg1">
                    <a:lumMod val="75000"/>
                  </a:schemeClr>
                </a:solidFill>
              </a:rPr>
              <a:t>20,000</a:t>
            </a:r>
            <a:r>
              <a:rPr lang="ja-JP" altLang="en-US" sz="2200">
                <a:solidFill>
                  <a:schemeClr val="bg1">
                    <a:lumMod val="75000"/>
                  </a:schemeClr>
                </a:solidFill>
              </a:rPr>
              <a:t>を超えるアパートは、パリ盆地と呼ばれるパリ近郊の地質構造の熱源から引き出された暖かい地下水によって加熱されています。 アイスランドは、大西洋中央海嶺として知られる火山構造物の上にあります。 アイスランドの首都レイキャビクは、火山の熱に由来する地熱エネルギーによって完全に加熱されています。</a:t>
            </a:r>
            <a:endParaRPr lang="en-US" altLang="ja-JP" sz="2200" dirty="0">
              <a:solidFill>
                <a:schemeClr val="bg1">
                  <a:lumMod val="75000"/>
                </a:schemeClr>
              </a:solidFill>
            </a:endParaRPr>
          </a:p>
          <a:p>
            <a:pPr>
              <a:lnSpc>
                <a:spcPct val="120000"/>
              </a:lnSpc>
            </a:pPr>
            <a:r>
              <a:rPr lang="en-US" sz="2200" dirty="0"/>
              <a:t>21-1-4. According to paragraph 2,</a:t>
            </a:r>
            <a:r>
              <a:rPr lang="ja-JP" altLang="en-US" sz="2200"/>
              <a:t>摂氏</a:t>
            </a:r>
            <a:r>
              <a:rPr lang="en-US" altLang="ja-JP" sz="2200" dirty="0"/>
              <a:t>80</a:t>
            </a:r>
            <a:r>
              <a:rPr lang="ja-JP" altLang="en-US" sz="2200"/>
              <a:t>度から</a:t>
            </a:r>
            <a:r>
              <a:rPr lang="en-US" altLang="ja-JP" sz="2200" dirty="0"/>
              <a:t>180</a:t>
            </a:r>
            <a:r>
              <a:rPr lang="ja-JP" altLang="en-US" sz="2200"/>
              <a:t>度の範囲の温度の熱源について正しいのは次のうちどれですか？</a:t>
            </a:r>
          </a:p>
          <a:p>
            <a:pPr marL="342900" indent="-342900">
              <a:lnSpc>
                <a:spcPct val="120000"/>
              </a:lnSpc>
              <a:buFont typeface="Courier New" panose="02070309020205020404" pitchFamily="49" charset="0"/>
              <a:buChar char="o"/>
            </a:pPr>
            <a:r>
              <a:rPr lang="ja-JP" altLang="en-US" sz="2200"/>
              <a:t>彼らは国際的な管理下にあります。</a:t>
            </a:r>
          </a:p>
          <a:p>
            <a:pPr marL="342900" indent="-342900">
              <a:lnSpc>
                <a:spcPct val="120000"/>
              </a:lnSpc>
              <a:buFont typeface="Courier New" panose="02070309020205020404" pitchFamily="49" charset="0"/>
              <a:buChar char="o"/>
            </a:pPr>
            <a:r>
              <a:rPr lang="ja-JP" altLang="en-US" sz="2200"/>
              <a:t>それらは、より高い温度を持つ貯水池よりも一般的です。</a:t>
            </a:r>
          </a:p>
          <a:p>
            <a:pPr marL="342900" indent="-342900">
              <a:lnSpc>
                <a:spcPct val="120000"/>
              </a:lnSpc>
              <a:buFont typeface="Courier New" panose="02070309020205020404" pitchFamily="49" charset="0"/>
              <a:buChar char="o"/>
            </a:pPr>
            <a:r>
              <a:rPr lang="ja-JP" altLang="en-US" sz="2200"/>
              <a:t>それらのいくつかは、大きな工業用スペースを暖めるのに十分な熱を生成します。</a:t>
            </a:r>
          </a:p>
          <a:p>
            <a:pPr marL="342900" indent="-342900">
              <a:lnSpc>
                <a:spcPct val="120000"/>
              </a:lnSpc>
              <a:buFont typeface="Courier New" panose="02070309020205020404" pitchFamily="49" charset="0"/>
              <a:buChar char="o"/>
            </a:pPr>
            <a:r>
              <a:rPr lang="ja-JP" altLang="en-US" sz="2200"/>
              <a:t>それらは電気を生成するために使用されます。</a:t>
            </a:r>
            <a:endParaRPr lang="en-US" sz="2200" dirty="0"/>
          </a:p>
        </p:txBody>
      </p:sp>
      <p:sp>
        <p:nvSpPr>
          <p:cNvPr id="3" name="Rectangle 2">
            <a:extLst>
              <a:ext uri="{FF2B5EF4-FFF2-40B4-BE49-F238E27FC236}">
                <a16:creationId xmlns:a16="http://schemas.microsoft.com/office/drawing/2014/main" id="{CA589FCA-FE59-4E44-A27A-2510CF7DD4A8}"/>
              </a:ext>
            </a:extLst>
          </p:cNvPr>
          <p:cNvSpPr/>
          <p:nvPr/>
        </p:nvSpPr>
        <p:spPr>
          <a:xfrm>
            <a:off x="4858182" y="3136450"/>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4" name="Rectangle 3">
            <a:extLst>
              <a:ext uri="{FF2B5EF4-FFF2-40B4-BE49-F238E27FC236}">
                <a16:creationId xmlns:a16="http://schemas.microsoft.com/office/drawing/2014/main" id="{7FE171AE-9782-F648-B11A-EAA2FF341B00}"/>
              </a:ext>
            </a:extLst>
          </p:cNvPr>
          <p:cNvSpPr/>
          <p:nvPr/>
        </p:nvSpPr>
        <p:spPr>
          <a:xfrm>
            <a:off x="6816234" y="185402"/>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6" name="Straight Connector 5">
            <a:extLst>
              <a:ext uri="{FF2B5EF4-FFF2-40B4-BE49-F238E27FC236}">
                <a16:creationId xmlns:a16="http://schemas.microsoft.com/office/drawing/2014/main" id="{E1E313E2-24CA-E740-AA03-198E51882BB9}"/>
              </a:ext>
            </a:extLst>
          </p:cNvPr>
          <p:cNvCxnSpPr/>
          <p:nvPr/>
        </p:nvCxnSpPr>
        <p:spPr>
          <a:xfrm>
            <a:off x="7060557" y="822299"/>
            <a:ext cx="0" cy="2314151"/>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A27F452-A395-4B44-9D08-5E58723EFB6C}"/>
              </a:ext>
            </a:extLst>
          </p:cNvPr>
          <p:cNvSpPr/>
          <p:nvPr/>
        </p:nvSpPr>
        <p:spPr>
          <a:xfrm>
            <a:off x="9228323" y="3136450"/>
            <a:ext cx="749054"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9" name="Rectangle 8">
            <a:extLst>
              <a:ext uri="{FF2B5EF4-FFF2-40B4-BE49-F238E27FC236}">
                <a16:creationId xmlns:a16="http://schemas.microsoft.com/office/drawing/2014/main" id="{DA7128F2-B64B-4647-8A1A-393CC15BB804}"/>
              </a:ext>
            </a:extLst>
          </p:cNvPr>
          <p:cNvSpPr/>
          <p:nvPr/>
        </p:nvSpPr>
        <p:spPr>
          <a:xfrm>
            <a:off x="2030797" y="185402"/>
            <a:ext cx="749054"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10" name="Straight Connector 9">
            <a:extLst>
              <a:ext uri="{FF2B5EF4-FFF2-40B4-BE49-F238E27FC236}">
                <a16:creationId xmlns:a16="http://schemas.microsoft.com/office/drawing/2014/main" id="{C6155FC1-0218-154A-A46D-C587C772122D}"/>
              </a:ext>
            </a:extLst>
          </p:cNvPr>
          <p:cNvCxnSpPr>
            <a:cxnSpLocks/>
          </p:cNvCxnSpPr>
          <p:nvPr/>
        </p:nvCxnSpPr>
        <p:spPr>
          <a:xfrm>
            <a:off x="2405324" y="822299"/>
            <a:ext cx="0" cy="140004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39D2B88-3F00-5547-A154-AD6C9E9B18A0}"/>
              </a:ext>
            </a:extLst>
          </p:cNvPr>
          <p:cNvCxnSpPr>
            <a:cxnSpLocks/>
          </p:cNvCxnSpPr>
          <p:nvPr/>
        </p:nvCxnSpPr>
        <p:spPr>
          <a:xfrm>
            <a:off x="9602850" y="2222339"/>
            <a:ext cx="0" cy="914111"/>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9649D4-390D-0749-8625-016D65CE891C}"/>
              </a:ext>
            </a:extLst>
          </p:cNvPr>
          <p:cNvCxnSpPr/>
          <p:nvPr/>
        </p:nvCxnSpPr>
        <p:spPr>
          <a:xfrm>
            <a:off x="2405324" y="2222339"/>
            <a:ext cx="7197526"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698415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ja-JP" altLang="en-US" sz="2200">
                <a:solidFill>
                  <a:srgbClr val="FF0000"/>
                </a:solidFill>
              </a:rPr>
              <a:t>地熱エネルギーの最も豊富な形態は、摂氏</a:t>
            </a:r>
            <a:r>
              <a:rPr lang="en-US" altLang="ja-JP" sz="2200" dirty="0">
                <a:solidFill>
                  <a:srgbClr val="FF0000"/>
                </a:solidFill>
              </a:rPr>
              <a:t>80</a:t>
            </a:r>
            <a:r>
              <a:rPr lang="ja-JP" altLang="en-US" sz="2200">
                <a:solidFill>
                  <a:srgbClr val="FF0000"/>
                </a:solidFill>
              </a:rPr>
              <a:t>度から</a:t>
            </a:r>
            <a:r>
              <a:rPr lang="en-US" altLang="ja-JP" sz="2200" dirty="0">
                <a:solidFill>
                  <a:srgbClr val="FF0000"/>
                </a:solidFill>
              </a:rPr>
              <a:t>180</a:t>
            </a:r>
            <a:r>
              <a:rPr lang="ja-JP" altLang="en-US" sz="2200">
                <a:solidFill>
                  <a:srgbClr val="FF0000"/>
                </a:solidFill>
              </a:rPr>
              <a:t>度の比較的低い温度で発生します。 </a:t>
            </a:r>
            <a:r>
              <a:rPr lang="ja-JP" altLang="en-US" sz="2200">
                <a:solidFill>
                  <a:schemeClr val="bg1">
                    <a:lumMod val="75000"/>
                  </a:schemeClr>
                </a:solidFill>
              </a:rPr>
              <a:t>この温度範囲で熱源を循環する水は、住宅、商業、および工業用スペースを暖めるのに十分な熱を抽出することができます。 現在、フランスの</a:t>
            </a:r>
            <a:r>
              <a:rPr lang="en-US" altLang="ja-JP" sz="2200" dirty="0">
                <a:solidFill>
                  <a:schemeClr val="bg1">
                    <a:lumMod val="75000"/>
                  </a:schemeClr>
                </a:solidFill>
              </a:rPr>
              <a:t>20,000</a:t>
            </a:r>
            <a:r>
              <a:rPr lang="ja-JP" altLang="en-US" sz="2200">
                <a:solidFill>
                  <a:schemeClr val="bg1">
                    <a:lumMod val="75000"/>
                  </a:schemeClr>
                </a:solidFill>
              </a:rPr>
              <a:t>を超えるアパートは、パリ盆地と呼ばれるパリ近郊の地質構造の熱源から引き出された暖かい地下水によって加熱されています。 アイスランドは、大西洋中央海嶺として知られる火山構造物の上にあります。 アイスランドの首都レイキャビクは、火山の熱に由来する地熱エネルギーによって完全に加熱されています。</a:t>
            </a:r>
            <a:endParaRPr lang="en-US" altLang="ja-JP" sz="2200" dirty="0">
              <a:solidFill>
                <a:schemeClr val="bg1">
                  <a:lumMod val="75000"/>
                </a:schemeClr>
              </a:solidFill>
            </a:endParaRPr>
          </a:p>
          <a:p>
            <a:pPr>
              <a:lnSpc>
                <a:spcPct val="120000"/>
              </a:lnSpc>
            </a:pPr>
            <a:r>
              <a:rPr lang="en-US" sz="2200" dirty="0"/>
              <a:t>21-1-4. According to paragraph 2,</a:t>
            </a:r>
            <a:r>
              <a:rPr lang="ja-JP" altLang="en-US" sz="2200"/>
              <a:t>摂氏</a:t>
            </a:r>
            <a:r>
              <a:rPr lang="en-US" altLang="ja-JP" sz="2200" dirty="0"/>
              <a:t>80</a:t>
            </a:r>
            <a:r>
              <a:rPr lang="ja-JP" altLang="en-US" sz="2200"/>
              <a:t>度から</a:t>
            </a:r>
            <a:r>
              <a:rPr lang="en-US" altLang="ja-JP" sz="2200" dirty="0"/>
              <a:t>180</a:t>
            </a:r>
            <a:r>
              <a:rPr lang="ja-JP" altLang="en-US" sz="2200"/>
              <a:t>度の範囲の温度の熱源について正しいのは次のうちどれですか？</a:t>
            </a:r>
          </a:p>
          <a:p>
            <a:pPr marL="342900" indent="-342900">
              <a:lnSpc>
                <a:spcPct val="120000"/>
              </a:lnSpc>
              <a:buFont typeface="Courier New" panose="02070309020205020404" pitchFamily="49" charset="0"/>
              <a:buChar char="o"/>
            </a:pPr>
            <a:r>
              <a:rPr lang="ja-JP" altLang="en-US" sz="2200"/>
              <a:t>彼らは国際的な管理下にあります。</a:t>
            </a:r>
          </a:p>
          <a:p>
            <a:pPr marL="342900" indent="-342900">
              <a:lnSpc>
                <a:spcPct val="120000"/>
              </a:lnSpc>
              <a:buFont typeface="Courier New" panose="02070309020205020404" pitchFamily="49" charset="0"/>
              <a:buChar char="o"/>
            </a:pPr>
            <a:r>
              <a:rPr lang="ja-JP" altLang="en-US" sz="2200"/>
              <a:t>それらは、より高い温度を持つ貯水池よりも一般的です。</a:t>
            </a:r>
          </a:p>
          <a:p>
            <a:pPr marL="342900" indent="-342900">
              <a:lnSpc>
                <a:spcPct val="120000"/>
              </a:lnSpc>
              <a:buFont typeface="Courier New" panose="02070309020205020404" pitchFamily="49" charset="0"/>
              <a:buChar char="o"/>
            </a:pPr>
            <a:r>
              <a:rPr lang="ja-JP" altLang="en-US" sz="2200"/>
              <a:t>それらのいくつかは、大きな工業用スペースを暖めるのに十分な熱を生成します。</a:t>
            </a:r>
          </a:p>
          <a:p>
            <a:pPr marL="342900" indent="-342900">
              <a:lnSpc>
                <a:spcPct val="120000"/>
              </a:lnSpc>
              <a:buFont typeface="Courier New" panose="02070309020205020404" pitchFamily="49" charset="0"/>
              <a:buChar char="o"/>
            </a:pPr>
            <a:r>
              <a:rPr lang="ja-JP" altLang="en-US" sz="2200"/>
              <a:t>それらは電気を生成するために使用されます。</a:t>
            </a:r>
            <a:endParaRPr lang="en-US" sz="2200" dirty="0"/>
          </a:p>
        </p:txBody>
      </p:sp>
      <p:sp>
        <p:nvSpPr>
          <p:cNvPr id="3" name="Rectangle 2">
            <a:extLst>
              <a:ext uri="{FF2B5EF4-FFF2-40B4-BE49-F238E27FC236}">
                <a16:creationId xmlns:a16="http://schemas.microsoft.com/office/drawing/2014/main" id="{CA589FCA-FE59-4E44-A27A-2510CF7DD4A8}"/>
              </a:ext>
            </a:extLst>
          </p:cNvPr>
          <p:cNvSpPr/>
          <p:nvPr/>
        </p:nvSpPr>
        <p:spPr>
          <a:xfrm>
            <a:off x="4858182" y="3136450"/>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4" name="Rectangle 3">
            <a:extLst>
              <a:ext uri="{FF2B5EF4-FFF2-40B4-BE49-F238E27FC236}">
                <a16:creationId xmlns:a16="http://schemas.microsoft.com/office/drawing/2014/main" id="{7FE171AE-9782-F648-B11A-EAA2FF341B00}"/>
              </a:ext>
            </a:extLst>
          </p:cNvPr>
          <p:cNvSpPr/>
          <p:nvPr/>
        </p:nvSpPr>
        <p:spPr>
          <a:xfrm>
            <a:off x="6816234" y="185402"/>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6" name="Straight Connector 5">
            <a:extLst>
              <a:ext uri="{FF2B5EF4-FFF2-40B4-BE49-F238E27FC236}">
                <a16:creationId xmlns:a16="http://schemas.microsoft.com/office/drawing/2014/main" id="{E1E313E2-24CA-E740-AA03-198E51882BB9}"/>
              </a:ext>
            </a:extLst>
          </p:cNvPr>
          <p:cNvCxnSpPr/>
          <p:nvPr/>
        </p:nvCxnSpPr>
        <p:spPr>
          <a:xfrm>
            <a:off x="7060557" y="822299"/>
            <a:ext cx="0" cy="2314151"/>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A27F452-A395-4B44-9D08-5E58723EFB6C}"/>
              </a:ext>
            </a:extLst>
          </p:cNvPr>
          <p:cNvSpPr/>
          <p:nvPr/>
        </p:nvSpPr>
        <p:spPr>
          <a:xfrm>
            <a:off x="9228323" y="3136450"/>
            <a:ext cx="749054"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9" name="Rectangle 8">
            <a:extLst>
              <a:ext uri="{FF2B5EF4-FFF2-40B4-BE49-F238E27FC236}">
                <a16:creationId xmlns:a16="http://schemas.microsoft.com/office/drawing/2014/main" id="{DA7128F2-B64B-4647-8A1A-393CC15BB804}"/>
              </a:ext>
            </a:extLst>
          </p:cNvPr>
          <p:cNvSpPr/>
          <p:nvPr/>
        </p:nvSpPr>
        <p:spPr>
          <a:xfrm>
            <a:off x="2030797" y="185402"/>
            <a:ext cx="749054"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10" name="Straight Connector 9">
            <a:extLst>
              <a:ext uri="{FF2B5EF4-FFF2-40B4-BE49-F238E27FC236}">
                <a16:creationId xmlns:a16="http://schemas.microsoft.com/office/drawing/2014/main" id="{C6155FC1-0218-154A-A46D-C587C772122D}"/>
              </a:ext>
            </a:extLst>
          </p:cNvPr>
          <p:cNvCxnSpPr>
            <a:cxnSpLocks/>
          </p:cNvCxnSpPr>
          <p:nvPr/>
        </p:nvCxnSpPr>
        <p:spPr>
          <a:xfrm>
            <a:off x="2405324" y="822299"/>
            <a:ext cx="0" cy="140004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39D2B88-3F00-5547-A154-AD6C9E9B18A0}"/>
              </a:ext>
            </a:extLst>
          </p:cNvPr>
          <p:cNvCxnSpPr>
            <a:cxnSpLocks/>
          </p:cNvCxnSpPr>
          <p:nvPr/>
        </p:nvCxnSpPr>
        <p:spPr>
          <a:xfrm>
            <a:off x="9602850" y="2222339"/>
            <a:ext cx="0" cy="914111"/>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9649D4-390D-0749-8625-016D65CE891C}"/>
              </a:ext>
            </a:extLst>
          </p:cNvPr>
          <p:cNvCxnSpPr/>
          <p:nvPr/>
        </p:nvCxnSpPr>
        <p:spPr>
          <a:xfrm>
            <a:off x="2405324" y="2222339"/>
            <a:ext cx="7197526"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E14ADBB4-6C8E-F148-861F-DEB1C6A12066}"/>
              </a:ext>
            </a:extLst>
          </p:cNvPr>
          <p:cNvSpPr/>
          <p:nvPr/>
        </p:nvSpPr>
        <p:spPr>
          <a:xfrm>
            <a:off x="3086022" y="4635661"/>
            <a:ext cx="749054" cy="636897"/>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13" name="Rectangle 12">
            <a:extLst>
              <a:ext uri="{FF2B5EF4-FFF2-40B4-BE49-F238E27FC236}">
                <a16:creationId xmlns:a16="http://schemas.microsoft.com/office/drawing/2014/main" id="{6903A907-0D0F-9B4D-9172-8FF706436AF4}"/>
              </a:ext>
            </a:extLst>
          </p:cNvPr>
          <p:cNvSpPr/>
          <p:nvPr/>
        </p:nvSpPr>
        <p:spPr>
          <a:xfrm>
            <a:off x="10959017" y="185402"/>
            <a:ext cx="749054" cy="636897"/>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15" name="Straight Connector 14">
            <a:extLst>
              <a:ext uri="{FF2B5EF4-FFF2-40B4-BE49-F238E27FC236}">
                <a16:creationId xmlns:a16="http://schemas.microsoft.com/office/drawing/2014/main" id="{924E0AB8-23BF-9B49-AE99-2B57F4192283}"/>
              </a:ext>
            </a:extLst>
          </p:cNvPr>
          <p:cNvCxnSpPr>
            <a:cxnSpLocks/>
          </p:cNvCxnSpPr>
          <p:nvPr/>
        </p:nvCxnSpPr>
        <p:spPr>
          <a:xfrm>
            <a:off x="3846651" y="4954109"/>
            <a:ext cx="7498468"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D3E120A-6573-6A4C-9B15-BAAB48FE5C45}"/>
              </a:ext>
            </a:extLst>
          </p:cNvPr>
          <p:cNvCxnSpPr>
            <a:cxnSpLocks/>
          </p:cNvCxnSpPr>
          <p:nvPr/>
        </p:nvCxnSpPr>
        <p:spPr>
          <a:xfrm>
            <a:off x="11333544" y="822298"/>
            <a:ext cx="0" cy="4131811"/>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614815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ja-JP" altLang="en-US" sz="2200">
                <a:solidFill>
                  <a:srgbClr val="FF0000"/>
                </a:solidFill>
              </a:rPr>
              <a:t>地熱エネルギーの最も豊富な形態は、摂氏</a:t>
            </a:r>
            <a:r>
              <a:rPr lang="en-US" altLang="ja-JP" sz="2200" dirty="0">
                <a:solidFill>
                  <a:srgbClr val="FF0000"/>
                </a:solidFill>
              </a:rPr>
              <a:t>80</a:t>
            </a:r>
            <a:r>
              <a:rPr lang="ja-JP" altLang="en-US" sz="2200">
                <a:solidFill>
                  <a:srgbClr val="FF0000"/>
                </a:solidFill>
              </a:rPr>
              <a:t>度から</a:t>
            </a:r>
            <a:r>
              <a:rPr lang="en-US" altLang="ja-JP" sz="2200" dirty="0">
                <a:solidFill>
                  <a:srgbClr val="FF0000"/>
                </a:solidFill>
              </a:rPr>
              <a:t>180</a:t>
            </a:r>
            <a:r>
              <a:rPr lang="ja-JP" altLang="en-US" sz="2200">
                <a:solidFill>
                  <a:srgbClr val="FF0000"/>
                </a:solidFill>
              </a:rPr>
              <a:t>度の比較的低い温度で発生します。 </a:t>
            </a:r>
            <a:r>
              <a:rPr lang="ja-JP" altLang="en-US" sz="2200">
                <a:solidFill>
                  <a:schemeClr val="bg1">
                    <a:lumMod val="75000"/>
                  </a:schemeClr>
                </a:solidFill>
              </a:rPr>
              <a:t>この温度範囲で熱源を循環する水は、住宅、商業、および工業用スペースを暖めるのに十分な熱を抽出することができます。 現在、フランスの</a:t>
            </a:r>
            <a:r>
              <a:rPr lang="en-US" altLang="ja-JP" sz="2200" dirty="0">
                <a:solidFill>
                  <a:schemeClr val="bg1">
                    <a:lumMod val="75000"/>
                  </a:schemeClr>
                </a:solidFill>
              </a:rPr>
              <a:t>20,000</a:t>
            </a:r>
            <a:r>
              <a:rPr lang="ja-JP" altLang="en-US" sz="2200">
                <a:solidFill>
                  <a:schemeClr val="bg1">
                    <a:lumMod val="75000"/>
                  </a:schemeClr>
                </a:solidFill>
              </a:rPr>
              <a:t>を超えるアパートは、パリ盆地と呼ばれるパリ近郊の地質構造の熱源から引き出された暖かい地下水によって加熱されています。 アイスランドは、大西洋中央海嶺として知られる火山構造物の上にあります。 アイスランドの首都レイキャビクは、火山の熱に由来する地熱エネルギーによって完全に加熱されています。</a:t>
            </a:r>
            <a:endParaRPr lang="en-US" altLang="ja-JP" sz="2200" dirty="0">
              <a:solidFill>
                <a:schemeClr val="bg1">
                  <a:lumMod val="75000"/>
                </a:schemeClr>
              </a:solidFill>
            </a:endParaRPr>
          </a:p>
          <a:p>
            <a:pPr>
              <a:lnSpc>
                <a:spcPct val="120000"/>
              </a:lnSpc>
            </a:pPr>
            <a:r>
              <a:rPr lang="en-US" sz="2200" dirty="0"/>
              <a:t>21-1-4. According to paragraph 2,</a:t>
            </a:r>
            <a:r>
              <a:rPr lang="ja-JP" altLang="en-US" sz="2200"/>
              <a:t>摂氏</a:t>
            </a:r>
            <a:r>
              <a:rPr lang="en-US" altLang="ja-JP" sz="2200" dirty="0"/>
              <a:t>80</a:t>
            </a:r>
            <a:r>
              <a:rPr lang="ja-JP" altLang="en-US" sz="2200"/>
              <a:t>度から</a:t>
            </a:r>
            <a:r>
              <a:rPr lang="en-US" altLang="ja-JP" sz="2200" dirty="0"/>
              <a:t>180</a:t>
            </a:r>
            <a:r>
              <a:rPr lang="ja-JP" altLang="en-US" sz="2200"/>
              <a:t>度の範囲の温度の熱源について正しいのは次のうちどれですか？</a:t>
            </a:r>
          </a:p>
          <a:p>
            <a:pPr marL="342900" indent="-342900">
              <a:lnSpc>
                <a:spcPct val="120000"/>
              </a:lnSpc>
              <a:buFont typeface="Courier New" panose="02070309020205020404" pitchFamily="49" charset="0"/>
              <a:buChar char="o"/>
            </a:pPr>
            <a:r>
              <a:rPr lang="ja-JP" altLang="en-US" sz="2200"/>
              <a:t>彼らは</a:t>
            </a:r>
            <a:r>
              <a:rPr lang="ja-JP" altLang="en-US" sz="2200">
                <a:highlight>
                  <a:srgbClr val="FFFF00"/>
                </a:highlight>
              </a:rPr>
              <a:t>国際的</a:t>
            </a:r>
            <a:r>
              <a:rPr lang="ja-JP" altLang="en-US" sz="2200"/>
              <a:t>な管理下にあります。</a:t>
            </a:r>
          </a:p>
          <a:p>
            <a:pPr marL="342900" indent="-342900">
              <a:lnSpc>
                <a:spcPct val="120000"/>
              </a:lnSpc>
              <a:buFont typeface="Courier New" panose="02070309020205020404" pitchFamily="49" charset="0"/>
              <a:buChar char="o"/>
            </a:pPr>
            <a:r>
              <a:rPr lang="ja-JP" altLang="en-US" sz="2200"/>
              <a:t>それらは、より高い温度を持つ貯水池よりも一般的です。</a:t>
            </a:r>
          </a:p>
          <a:p>
            <a:pPr marL="342900" indent="-342900">
              <a:lnSpc>
                <a:spcPct val="120000"/>
              </a:lnSpc>
              <a:buFont typeface="Courier New" panose="02070309020205020404" pitchFamily="49" charset="0"/>
              <a:buChar char="o"/>
            </a:pPr>
            <a:r>
              <a:rPr lang="ja-JP" altLang="en-US" sz="2200"/>
              <a:t>それらのいくつかは、大きな</a:t>
            </a:r>
            <a:r>
              <a:rPr lang="ja-JP" altLang="en-US" sz="2200">
                <a:highlight>
                  <a:srgbClr val="FFFF00"/>
                </a:highlight>
              </a:rPr>
              <a:t>工業</a:t>
            </a:r>
            <a:r>
              <a:rPr lang="ja-JP" altLang="en-US" sz="2200"/>
              <a:t>用スペースを暖めるのに十分な熱を生成します。</a:t>
            </a:r>
          </a:p>
          <a:p>
            <a:pPr marL="342900" indent="-342900">
              <a:lnSpc>
                <a:spcPct val="120000"/>
              </a:lnSpc>
              <a:buFont typeface="Courier New" panose="02070309020205020404" pitchFamily="49" charset="0"/>
              <a:buChar char="o"/>
            </a:pPr>
            <a:r>
              <a:rPr lang="ja-JP" altLang="en-US" sz="2200"/>
              <a:t>それらは</a:t>
            </a:r>
            <a:r>
              <a:rPr lang="ja-JP" altLang="en-US" sz="2200">
                <a:highlight>
                  <a:srgbClr val="FFFF00"/>
                </a:highlight>
              </a:rPr>
              <a:t>電気</a:t>
            </a:r>
            <a:r>
              <a:rPr lang="ja-JP" altLang="en-US" sz="2200"/>
              <a:t>を生成するために使用されます。</a:t>
            </a:r>
            <a:endParaRPr lang="en-US" sz="2200" dirty="0"/>
          </a:p>
        </p:txBody>
      </p:sp>
      <p:sp>
        <p:nvSpPr>
          <p:cNvPr id="3" name="Rectangle 2">
            <a:extLst>
              <a:ext uri="{FF2B5EF4-FFF2-40B4-BE49-F238E27FC236}">
                <a16:creationId xmlns:a16="http://schemas.microsoft.com/office/drawing/2014/main" id="{CA589FCA-FE59-4E44-A27A-2510CF7DD4A8}"/>
              </a:ext>
            </a:extLst>
          </p:cNvPr>
          <p:cNvSpPr/>
          <p:nvPr/>
        </p:nvSpPr>
        <p:spPr>
          <a:xfrm>
            <a:off x="4858182" y="3136450"/>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4" name="Rectangle 3">
            <a:extLst>
              <a:ext uri="{FF2B5EF4-FFF2-40B4-BE49-F238E27FC236}">
                <a16:creationId xmlns:a16="http://schemas.microsoft.com/office/drawing/2014/main" id="{7FE171AE-9782-F648-B11A-EAA2FF341B00}"/>
              </a:ext>
            </a:extLst>
          </p:cNvPr>
          <p:cNvSpPr/>
          <p:nvPr/>
        </p:nvSpPr>
        <p:spPr>
          <a:xfrm>
            <a:off x="6816234" y="185402"/>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6" name="Straight Connector 5">
            <a:extLst>
              <a:ext uri="{FF2B5EF4-FFF2-40B4-BE49-F238E27FC236}">
                <a16:creationId xmlns:a16="http://schemas.microsoft.com/office/drawing/2014/main" id="{E1E313E2-24CA-E740-AA03-198E51882BB9}"/>
              </a:ext>
            </a:extLst>
          </p:cNvPr>
          <p:cNvCxnSpPr/>
          <p:nvPr/>
        </p:nvCxnSpPr>
        <p:spPr>
          <a:xfrm>
            <a:off x="7060557" y="822299"/>
            <a:ext cx="0" cy="2314151"/>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A27F452-A395-4B44-9D08-5E58723EFB6C}"/>
              </a:ext>
            </a:extLst>
          </p:cNvPr>
          <p:cNvSpPr/>
          <p:nvPr/>
        </p:nvSpPr>
        <p:spPr>
          <a:xfrm>
            <a:off x="9228323" y="3136450"/>
            <a:ext cx="749054"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9" name="Rectangle 8">
            <a:extLst>
              <a:ext uri="{FF2B5EF4-FFF2-40B4-BE49-F238E27FC236}">
                <a16:creationId xmlns:a16="http://schemas.microsoft.com/office/drawing/2014/main" id="{DA7128F2-B64B-4647-8A1A-393CC15BB804}"/>
              </a:ext>
            </a:extLst>
          </p:cNvPr>
          <p:cNvSpPr/>
          <p:nvPr/>
        </p:nvSpPr>
        <p:spPr>
          <a:xfrm>
            <a:off x="2030797" y="185402"/>
            <a:ext cx="749054"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10" name="Straight Connector 9">
            <a:extLst>
              <a:ext uri="{FF2B5EF4-FFF2-40B4-BE49-F238E27FC236}">
                <a16:creationId xmlns:a16="http://schemas.microsoft.com/office/drawing/2014/main" id="{C6155FC1-0218-154A-A46D-C587C772122D}"/>
              </a:ext>
            </a:extLst>
          </p:cNvPr>
          <p:cNvCxnSpPr>
            <a:cxnSpLocks/>
          </p:cNvCxnSpPr>
          <p:nvPr/>
        </p:nvCxnSpPr>
        <p:spPr>
          <a:xfrm>
            <a:off x="2405324" y="822299"/>
            <a:ext cx="0" cy="140004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39D2B88-3F00-5547-A154-AD6C9E9B18A0}"/>
              </a:ext>
            </a:extLst>
          </p:cNvPr>
          <p:cNvCxnSpPr>
            <a:cxnSpLocks/>
          </p:cNvCxnSpPr>
          <p:nvPr/>
        </p:nvCxnSpPr>
        <p:spPr>
          <a:xfrm>
            <a:off x="9602850" y="2222339"/>
            <a:ext cx="0" cy="914111"/>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9649D4-390D-0749-8625-016D65CE891C}"/>
              </a:ext>
            </a:extLst>
          </p:cNvPr>
          <p:cNvCxnSpPr/>
          <p:nvPr/>
        </p:nvCxnSpPr>
        <p:spPr>
          <a:xfrm>
            <a:off x="2405324" y="2222339"/>
            <a:ext cx="7197526"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E14ADBB4-6C8E-F148-861F-DEB1C6A12066}"/>
              </a:ext>
            </a:extLst>
          </p:cNvPr>
          <p:cNvSpPr/>
          <p:nvPr/>
        </p:nvSpPr>
        <p:spPr>
          <a:xfrm>
            <a:off x="3086022" y="4635661"/>
            <a:ext cx="749054" cy="636897"/>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13" name="Rectangle 12">
            <a:extLst>
              <a:ext uri="{FF2B5EF4-FFF2-40B4-BE49-F238E27FC236}">
                <a16:creationId xmlns:a16="http://schemas.microsoft.com/office/drawing/2014/main" id="{6903A907-0D0F-9B4D-9172-8FF706436AF4}"/>
              </a:ext>
            </a:extLst>
          </p:cNvPr>
          <p:cNvSpPr/>
          <p:nvPr/>
        </p:nvSpPr>
        <p:spPr>
          <a:xfrm>
            <a:off x="10959017" y="185402"/>
            <a:ext cx="749054" cy="636897"/>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15" name="Straight Connector 14">
            <a:extLst>
              <a:ext uri="{FF2B5EF4-FFF2-40B4-BE49-F238E27FC236}">
                <a16:creationId xmlns:a16="http://schemas.microsoft.com/office/drawing/2014/main" id="{924E0AB8-23BF-9B49-AE99-2B57F4192283}"/>
              </a:ext>
            </a:extLst>
          </p:cNvPr>
          <p:cNvCxnSpPr>
            <a:cxnSpLocks/>
          </p:cNvCxnSpPr>
          <p:nvPr/>
        </p:nvCxnSpPr>
        <p:spPr>
          <a:xfrm>
            <a:off x="3846651" y="4954109"/>
            <a:ext cx="7498468"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D3E120A-6573-6A4C-9B15-BAAB48FE5C45}"/>
              </a:ext>
            </a:extLst>
          </p:cNvPr>
          <p:cNvCxnSpPr>
            <a:cxnSpLocks/>
          </p:cNvCxnSpPr>
          <p:nvPr/>
        </p:nvCxnSpPr>
        <p:spPr>
          <a:xfrm>
            <a:off x="11333544" y="822298"/>
            <a:ext cx="0" cy="4131811"/>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736394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ja-JP" altLang="en-US" sz="2200">
                <a:solidFill>
                  <a:srgbClr val="FF0000"/>
                </a:solidFill>
              </a:rPr>
              <a:t>地熱エネルギーの最も豊富な形態は、摂氏</a:t>
            </a:r>
            <a:r>
              <a:rPr lang="en-US" altLang="ja-JP" sz="2200" dirty="0">
                <a:solidFill>
                  <a:srgbClr val="FF0000"/>
                </a:solidFill>
              </a:rPr>
              <a:t>80</a:t>
            </a:r>
            <a:r>
              <a:rPr lang="ja-JP" altLang="en-US" sz="2200">
                <a:solidFill>
                  <a:srgbClr val="FF0000"/>
                </a:solidFill>
              </a:rPr>
              <a:t>度から</a:t>
            </a:r>
            <a:r>
              <a:rPr lang="en-US" altLang="ja-JP" sz="2200" dirty="0">
                <a:solidFill>
                  <a:srgbClr val="FF0000"/>
                </a:solidFill>
              </a:rPr>
              <a:t>180</a:t>
            </a:r>
            <a:r>
              <a:rPr lang="ja-JP" altLang="en-US" sz="2200">
                <a:solidFill>
                  <a:srgbClr val="FF0000"/>
                </a:solidFill>
              </a:rPr>
              <a:t>度の比較的低い温度で発生します。 </a:t>
            </a:r>
            <a:r>
              <a:rPr lang="ja-JP" altLang="en-US" sz="2200">
                <a:solidFill>
                  <a:schemeClr val="bg1">
                    <a:lumMod val="75000"/>
                  </a:schemeClr>
                </a:solidFill>
              </a:rPr>
              <a:t>この温度範囲で熱源を循環する水は、住宅、商業、および工業用スペースを暖めるのに十分な熱を抽出することができます。 現在、フランスの</a:t>
            </a:r>
            <a:r>
              <a:rPr lang="en-US" altLang="ja-JP" sz="2200" dirty="0">
                <a:solidFill>
                  <a:schemeClr val="bg1">
                    <a:lumMod val="75000"/>
                  </a:schemeClr>
                </a:solidFill>
              </a:rPr>
              <a:t>20,000</a:t>
            </a:r>
            <a:r>
              <a:rPr lang="ja-JP" altLang="en-US" sz="2200">
                <a:solidFill>
                  <a:schemeClr val="bg1">
                    <a:lumMod val="75000"/>
                  </a:schemeClr>
                </a:solidFill>
              </a:rPr>
              <a:t>を超えるアパートは、パリ盆地と呼ばれるパリ近郊の地質構造の熱源から引き出された暖かい地下水によって加熱されています。 アイスランドは、大西洋中央海嶺として知られる火山構造物の上にあります。 アイスランドの首都レイキャビクは、火山の熱に由来する地熱エネルギーによって完全に加熱されています。</a:t>
            </a:r>
            <a:endParaRPr lang="en-US" altLang="ja-JP" sz="2200" dirty="0">
              <a:solidFill>
                <a:schemeClr val="bg1">
                  <a:lumMod val="75000"/>
                </a:schemeClr>
              </a:solidFill>
            </a:endParaRPr>
          </a:p>
          <a:p>
            <a:pPr>
              <a:lnSpc>
                <a:spcPct val="120000"/>
              </a:lnSpc>
            </a:pPr>
            <a:r>
              <a:rPr lang="en-US" sz="2200" dirty="0"/>
              <a:t>21-1-4. According to paragraph 2,</a:t>
            </a:r>
            <a:r>
              <a:rPr lang="ja-JP" altLang="en-US" sz="2200"/>
              <a:t>摂氏</a:t>
            </a:r>
            <a:r>
              <a:rPr lang="en-US" altLang="ja-JP" sz="2200" dirty="0"/>
              <a:t>80</a:t>
            </a:r>
            <a:r>
              <a:rPr lang="ja-JP" altLang="en-US" sz="2200"/>
              <a:t>度から</a:t>
            </a:r>
            <a:r>
              <a:rPr lang="en-US" altLang="ja-JP" sz="2200" dirty="0"/>
              <a:t>180</a:t>
            </a:r>
            <a:r>
              <a:rPr lang="ja-JP" altLang="en-US" sz="2200"/>
              <a:t>度の範囲の温度の熱源について正しいのは次のうちどれですか？</a:t>
            </a:r>
          </a:p>
          <a:p>
            <a:pPr marL="342900" indent="-342900">
              <a:lnSpc>
                <a:spcPct val="120000"/>
              </a:lnSpc>
              <a:buFont typeface="Courier New" panose="02070309020205020404" pitchFamily="49" charset="0"/>
              <a:buChar char="o"/>
            </a:pPr>
            <a:r>
              <a:rPr lang="ja-JP" altLang="en-US" sz="2200"/>
              <a:t>彼らは</a:t>
            </a:r>
            <a:r>
              <a:rPr lang="ja-JP" altLang="en-US" sz="2200">
                <a:highlight>
                  <a:srgbClr val="FFFF00"/>
                </a:highlight>
              </a:rPr>
              <a:t>国際的</a:t>
            </a:r>
            <a:r>
              <a:rPr lang="ja-JP" altLang="en-US" sz="2200"/>
              <a:t>な管理下にあります。</a:t>
            </a:r>
          </a:p>
          <a:p>
            <a:pPr marL="342900" indent="-342900">
              <a:lnSpc>
                <a:spcPct val="120000"/>
              </a:lnSpc>
              <a:buFont typeface="Courier New" panose="02070309020205020404" pitchFamily="49" charset="0"/>
              <a:buChar char="o"/>
            </a:pPr>
            <a:r>
              <a:rPr lang="ja-JP" altLang="en-US" sz="2200">
                <a:solidFill>
                  <a:srgbClr val="FF0000"/>
                </a:solidFill>
              </a:rPr>
              <a:t>それらは、より高い温度を持つ貯水池よりも一般的です。</a:t>
            </a:r>
          </a:p>
          <a:p>
            <a:pPr marL="342900" indent="-342900">
              <a:lnSpc>
                <a:spcPct val="120000"/>
              </a:lnSpc>
              <a:buFont typeface="Courier New" panose="02070309020205020404" pitchFamily="49" charset="0"/>
              <a:buChar char="o"/>
            </a:pPr>
            <a:r>
              <a:rPr lang="ja-JP" altLang="en-US" sz="2200"/>
              <a:t>それらのいくつかは、大きな</a:t>
            </a:r>
            <a:r>
              <a:rPr lang="ja-JP" altLang="en-US" sz="2200">
                <a:highlight>
                  <a:srgbClr val="FFFF00"/>
                </a:highlight>
              </a:rPr>
              <a:t>工業</a:t>
            </a:r>
            <a:r>
              <a:rPr lang="ja-JP" altLang="en-US" sz="2200"/>
              <a:t>用スペースを暖めるのに十分な熱を生成します。</a:t>
            </a:r>
          </a:p>
          <a:p>
            <a:pPr marL="342900" indent="-342900">
              <a:lnSpc>
                <a:spcPct val="120000"/>
              </a:lnSpc>
              <a:buFont typeface="Courier New" panose="02070309020205020404" pitchFamily="49" charset="0"/>
              <a:buChar char="o"/>
            </a:pPr>
            <a:r>
              <a:rPr lang="ja-JP" altLang="en-US" sz="2200"/>
              <a:t>それらは</a:t>
            </a:r>
            <a:r>
              <a:rPr lang="ja-JP" altLang="en-US" sz="2200">
                <a:highlight>
                  <a:srgbClr val="FFFF00"/>
                </a:highlight>
              </a:rPr>
              <a:t>電気</a:t>
            </a:r>
            <a:r>
              <a:rPr lang="ja-JP" altLang="en-US" sz="2200"/>
              <a:t>を生成するために使用されます。</a:t>
            </a:r>
            <a:endParaRPr lang="en-US" sz="2200" dirty="0"/>
          </a:p>
        </p:txBody>
      </p:sp>
      <p:sp>
        <p:nvSpPr>
          <p:cNvPr id="3" name="Rectangle 2">
            <a:extLst>
              <a:ext uri="{FF2B5EF4-FFF2-40B4-BE49-F238E27FC236}">
                <a16:creationId xmlns:a16="http://schemas.microsoft.com/office/drawing/2014/main" id="{CA589FCA-FE59-4E44-A27A-2510CF7DD4A8}"/>
              </a:ext>
            </a:extLst>
          </p:cNvPr>
          <p:cNvSpPr/>
          <p:nvPr/>
        </p:nvSpPr>
        <p:spPr>
          <a:xfrm>
            <a:off x="4858182" y="3136450"/>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4" name="Rectangle 3">
            <a:extLst>
              <a:ext uri="{FF2B5EF4-FFF2-40B4-BE49-F238E27FC236}">
                <a16:creationId xmlns:a16="http://schemas.microsoft.com/office/drawing/2014/main" id="{7FE171AE-9782-F648-B11A-EAA2FF341B00}"/>
              </a:ext>
            </a:extLst>
          </p:cNvPr>
          <p:cNvSpPr/>
          <p:nvPr/>
        </p:nvSpPr>
        <p:spPr>
          <a:xfrm>
            <a:off x="6816234" y="185402"/>
            <a:ext cx="2584340"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6" name="Straight Connector 5">
            <a:extLst>
              <a:ext uri="{FF2B5EF4-FFF2-40B4-BE49-F238E27FC236}">
                <a16:creationId xmlns:a16="http://schemas.microsoft.com/office/drawing/2014/main" id="{E1E313E2-24CA-E740-AA03-198E51882BB9}"/>
              </a:ext>
            </a:extLst>
          </p:cNvPr>
          <p:cNvCxnSpPr/>
          <p:nvPr/>
        </p:nvCxnSpPr>
        <p:spPr>
          <a:xfrm>
            <a:off x="7060557" y="822299"/>
            <a:ext cx="0" cy="2314151"/>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A27F452-A395-4B44-9D08-5E58723EFB6C}"/>
              </a:ext>
            </a:extLst>
          </p:cNvPr>
          <p:cNvSpPr/>
          <p:nvPr/>
        </p:nvSpPr>
        <p:spPr>
          <a:xfrm>
            <a:off x="9228323" y="3136450"/>
            <a:ext cx="749054"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9" name="Rectangle 8">
            <a:extLst>
              <a:ext uri="{FF2B5EF4-FFF2-40B4-BE49-F238E27FC236}">
                <a16:creationId xmlns:a16="http://schemas.microsoft.com/office/drawing/2014/main" id="{DA7128F2-B64B-4647-8A1A-393CC15BB804}"/>
              </a:ext>
            </a:extLst>
          </p:cNvPr>
          <p:cNvSpPr/>
          <p:nvPr/>
        </p:nvSpPr>
        <p:spPr>
          <a:xfrm>
            <a:off x="2030797" y="185402"/>
            <a:ext cx="749054" cy="63689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10" name="Straight Connector 9">
            <a:extLst>
              <a:ext uri="{FF2B5EF4-FFF2-40B4-BE49-F238E27FC236}">
                <a16:creationId xmlns:a16="http://schemas.microsoft.com/office/drawing/2014/main" id="{C6155FC1-0218-154A-A46D-C587C772122D}"/>
              </a:ext>
            </a:extLst>
          </p:cNvPr>
          <p:cNvCxnSpPr>
            <a:cxnSpLocks/>
          </p:cNvCxnSpPr>
          <p:nvPr/>
        </p:nvCxnSpPr>
        <p:spPr>
          <a:xfrm>
            <a:off x="2405324" y="822299"/>
            <a:ext cx="0" cy="140004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39D2B88-3F00-5547-A154-AD6C9E9B18A0}"/>
              </a:ext>
            </a:extLst>
          </p:cNvPr>
          <p:cNvCxnSpPr>
            <a:cxnSpLocks/>
          </p:cNvCxnSpPr>
          <p:nvPr/>
        </p:nvCxnSpPr>
        <p:spPr>
          <a:xfrm>
            <a:off x="9602850" y="2222339"/>
            <a:ext cx="0" cy="914111"/>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9649D4-390D-0749-8625-016D65CE891C}"/>
              </a:ext>
            </a:extLst>
          </p:cNvPr>
          <p:cNvCxnSpPr/>
          <p:nvPr/>
        </p:nvCxnSpPr>
        <p:spPr>
          <a:xfrm>
            <a:off x="2405324" y="2222339"/>
            <a:ext cx="7197526"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E14ADBB4-6C8E-F148-861F-DEB1C6A12066}"/>
              </a:ext>
            </a:extLst>
          </p:cNvPr>
          <p:cNvSpPr/>
          <p:nvPr/>
        </p:nvSpPr>
        <p:spPr>
          <a:xfrm>
            <a:off x="3086022" y="4635661"/>
            <a:ext cx="749054" cy="636897"/>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sp>
        <p:nvSpPr>
          <p:cNvPr id="13" name="Rectangle 12">
            <a:extLst>
              <a:ext uri="{FF2B5EF4-FFF2-40B4-BE49-F238E27FC236}">
                <a16:creationId xmlns:a16="http://schemas.microsoft.com/office/drawing/2014/main" id="{6903A907-0D0F-9B4D-9172-8FF706436AF4}"/>
              </a:ext>
            </a:extLst>
          </p:cNvPr>
          <p:cNvSpPr/>
          <p:nvPr/>
        </p:nvSpPr>
        <p:spPr>
          <a:xfrm>
            <a:off x="10959017" y="185402"/>
            <a:ext cx="749054" cy="636897"/>
          </a:xfrm>
          <a:prstGeom prst="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highlight>
                <a:srgbClr val="FFFF00"/>
              </a:highlight>
              <a:uLnTx/>
              <a:uFillTx/>
              <a:latin typeface="Calibri" panose="020F0502020204030204"/>
              <a:ea typeface="+mn-ea"/>
              <a:cs typeface="+mn-cs"/>
              <a:sym typeface="Calibri"/>
            </a:endParaRPr>
          </a:p>
        </p:txBody>
      </p:sp>
      <p:cxnSp>
        <p:nvCxnSpPr>
          <p:cNvPr id="15" name="Straight Connector 14">
            <a:extLst>
              <a:ext uri="{FF2B5EF4-FFF2-40B4-BE49-F238E27FC236}">
                <a16:creationId xmlns:a16="http://schemas.microsoft.com/office/drawing/2014/main" id="{924E0AB8-23BF-9B49-AE99-2B57F4192283}"/>
              </a:ext>
            </a:extLst>
          </p:cNvPr>
          <p:cNvCxnSpPr>
            <a:cxnSpLocks/>
          </p:cNvCxnSpPr>
          <p:nvPr/>
        </p:nvCxnSpPr>
        <p:spPr>
          <a:xfrm>
            <a:off x="3846651" y="4954109"/>
            <a:ext cx="7498468"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D3E120A-6573-6A4C-9B15-BAAB48FE5C45}"/>
              </a:ext>
            </a:extLst>
          </p:cNvPr>
          <p:cNvCxnSpPr>
            <a:cxnSpLocks/>
          </p:cNvCxnSpPr>
          <p:nvPr/>
        </p:nvCxnSpPr>
        <p:spPr>
          <a:xfrm>
            <a:off x="11333544" y="822298"/>
            <a:ext cx="0" cy="4131811"/>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321692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C2D48E-7091-F640-A0D3-5A4B746E52B0}"/>
              </a:ext>
            </a:extLst>
          </p:cNvPr>
          <p:cNvSpPr>
            <a:spLocks noGrp="1"/>
          </p:cNvSpPr>
          <p:nvPr>
            <p:ph idx="1"/>
          </p:nvPr>
        </p:nvSpPr>
        <p:spPr/>
        <p:txBody>
          <a:bodyPr>
            <a:noAutofit/>
          </a:bodyPr>
          <a:lstStyle/>
          <a:p>
            <a:pPr>
              <a:lnSpc>
                <a:spcPct val="120000"/>
              </a:lnSpc>
            </a:pPr>
            <a:r>
              <a:rPr lang="en-US" sz="2200" dirty="0"/>
              <a:t>Paragraph 3: </a:t>
            </a:r>
            <a:r>
              <a:rPr lang="en-US" sz="2200" dirty="0">
                <a:solidFill>
                  <a:schemeClr val="bg1">
                    <a:lumMod val="65000"/>
                  </a:schemeClr>
                </a:solidFill>
              </a:rPr>
              <a:t>The West had plenty of attractions: the alluvial river bottoms, the fecund soils of the rolling forest lands, the black loams of the prairies were tempting to New England farmers working their rocky, sterile land and to southeastern farmers plagued with soil depletion and erosion. </a:t>
            </a:r>
            <a:r>
              <a:rPr lang="en-US" sz="2200" dirty="0"/>
              <a:t>In </a:t>
            </a:r>
            <a:r>
              <a:rPr lang="en-US" sz="2200" dirty="0">
                <a:solidFill>
                  <a:srgbClr val="FF0000"/>
                </a:solidFill>
              </a:rPr>
              <a:t>1820</a:t>
            </a:r>
            <a:r>
              <a:rPr lang="en-US" sz="2200" dirty="0"/>
              <a:t> under a new land law, a farm could be bought for $100. </a:t>
            </a:r>
            <a:r>
              <a:rPr lang="en-US" sz="2200" dirty="0">
                <a:solidFill>
                  <a:schemeClr val="bg1">
                    <a:lumMod val="65000"/>
                  </a:schemeClr>
                </a:solidFill>
              </a:rPr>
              <a:t>The continued proliferation of banks made it easier for those without cash to negotiate loans in paper money. Western Farmers borrowed with the confident expectation that the expanding economy would keep farm prices high, thus making it easy to repay loans when they fell due.</a:t>
            </a:r>
            <a:endParaRPr lang="en-US" sz="2200" dirty="0"/>
          </a:p>
          <a:p>
            <a:pPr>
              <a:lnSpc>
                <a:spcPct val="120000"/>
              </a:lnSpc>
            </a:pPr>
            <a:r>
              <a:rPr lang="en-US" sz="2200" dirty="0"/>
              <a:t>20-1-6. According to paragraph 3, what was the significance of the land law passed in </a:t>
            </a:r>
            <a:r>
              <a:rPr lang="en-US" sz="2200" dirty="0">
                <a:solidFill>
                  <a:srgbClr val="FF0000"/>
                </a:solidFill>
              </a:rPr>
              <a:t>1820</a:t>
            </a:r>
            <a:r>
              <a:rPr lang="en-US" sz="2200" dirty="0"/>
              <a:t>?</a:t>
            </a:r>
          </a:p>
          <a:p>
            <a:pPr marL="457200" indent="-457200">
              <a:lnSpc>
                <a:spcPct val="120000"/>
              </a:lnSpc>
              <a:buFont typeface="Courier New" panose="02070309020205020404" pitchFamily="49" charset="0"/>
              <a:buChar char="o"/>
            </a:pPr>
            <a:r>
              <a:rPr lang="en-US" sz="2200" dirty="0"/>
              <a:t>It granted government-supported loans to farmers.</a:t>
            </a:r>
          </a:p>
          <a:p>
            <a:pPr marL="457200" indent="-457200">
              <a:lnSpc>
                <a:spcPct val="120000"/>
              </a:lnSpc>
              <a:buFont typeface="Courier New" panose="02070309020205020404" pitchFamily="49" charset="0"/>
              <a:buChar char="o"/>
            </a:pPr>
            <a:r>
              <a:rPr lang="en-US" sz="2200" dirty="0">
                <a:solidFill>
                  <a:srgbClr val="FF0000"/>
                </a:solidFill>
              </a:rPr>
              <a:t>It provided farmland at an affordable price.</a:t>
            </a:r>
          </a:p>
          <a:p>
            <a:pPr marL="457200" indent="-457200">
              <a:lnSpc>
                <a:spcPct val="120000"/>
              </a:lnSpc>
              <a:buFont typeface="Courier New" panose="02070309020205020404" pitchFamily="49" charset="0"/>
              <a:buChar char="o"/>
            </a:pPr>
            <a:r>
              <a:rPr lang="en-US" sz="2200" dirty="0"/>
              <a:t>It required banks to offer loans to farmers.</a:t>
            </a:r>
          </a:p>
          <a:p>
            <a:pPr marL="457200" indent="-457200">
              <a:lnSpc>
                <a:spcPct val="120000"/>
              </a:lnSpc>
              <a:buFont typeface="Courier New" panose="02070309020205020404" pitchFamily="49" charset="0"/>
              <a:buChar char="o"/>
            </a:pPr>
            <a:r>
              <a:rPr lang="en-US" sz="2200" dirty="0"/>
              <a:t>It enabled farmers to sell their land for a profit.</a:t>
            </a:r>
          </a:p>
        </p:txBody>
      </p:sp>
    </p:spTree>
    <p:extLst>
      <p:ext uri="{BB962C8B-B14F-4D97-AF65-F5344CB8AC3E}">
        <p14:creationId xmlns:p14="http://schemas.microsoft.com/office/powerpoint/2010/main" val="37800141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EE7922-9484-3D40-AF2A-49889CFBC016}"/>
              </a:ext>
            </a:extLst>
          </p:cNvPr>
          <p:cNvSpPr>
            <a:spLocks noGrp="1"/>
          </p:cNvSpPr>
          <p:nvPr>
            <p:ph idx="1"/>
          </p:nvPr>
        </p:nvSpPr>
        <p:spPr/>
        <p:txBody>
          <a:bodyPr>
            <a:noAutofit/>
          </a:bodyPr>
          <a:lstStyle/>
          <a:p>
            <a:pPr>
              <a:lnSpc>
                <a:spcPct val="120000"/>
              </a:lnSpc>
            </a:pPr>
            <a:r>
              <a:rPr lang="en-US" sz="2200" dirty="0"/>
              <a:t>Paragraph 2: </a:t>
            </a:r>
            <a:r>
              <a:rPr lang="en-US" sz="2200" dirty="0">
                <a:solidFill>
                  <a:srgbClr val="FF0000"/>
                </a:solidFill>
              </a:rPr>
              <a:t>By far the most abundant form of geothermal energy occurs at the relatively low temperatures of 80° to 180° centigrade. </a:t>
            </a:r>
            <a:r>
              <a:rPr lang="en-US" sz="2200" dirty="0"/>
              <a:t>Water circulated through heat reservoirs in this temperature range is able to extract enough heat to warm residential, commercial, and industrial spaces. More than 20,000 apartments in France are now heated by warm underground water drawn from a heat reservoir in a geologic structure near Paris called the Paris Basin. Iceland sits on a volcanic structure known as the Mid-Atlantic Ridge. Reykjavik, the capital of Iceland, is entirely heated by geothermal energy derived from volcanic heat.</a:t>
            </a:r>
          </a:p>
          <a:p>
            <a:pPr>
              <a:lnSpc>
                <a:spcPct val="120000"/>
              </a:lnSpc>
            </a:pPr>
            <a:r>
              <a:rPr lang="en-US" sz="2200" dirty="0"/>
              <a:t>21-1-4. According to paragraph 2, which of the following is true about heat reservoirs with a temperature in the range of </a:t>
            </a:r>
            <a:r>
              <a:rPr lang="en-US" sz="2200" dirty="0">
                <a:solidFill>
                  <a:srgbClr val="FF0000"/>
                </a:solidFill>
              </a:rPr>
              <a:t>80° to 180° </a:t>
            </a:r>
            <a:r>
              <a:rPr lang="en-US" sz="2200" dirty="0"/>
              <a:t>centigrade?</a:t>
            </a:r>
          </a:p>
          <a:p>
            <a:pPr marL="457200" indent="-457200">
              <a:lnSpc>
                <a:spcPct val="120000"/>
              </a:lnSpc>
              <a:buFont typeface="Courier New" panose="02070309020205020404" pitchFamily="49" charset="0"/>
              <a:buChar char="o"/>
            </a:pPr>
            <a:r>
              <a:rPr lang="en-US" sz="2200" dirty="0"/>
              <a:t>They are under international control.</a:t>
            </a:r>
          </a:p>
          <a:p>
            <a:pPr marL="457200" indent="-457200">
              <a:lnSpc>
                <a:spcPct val="120000"/>
              </a:lnSpc>
              <a:buFont typeface="Courier New" panose="02070309020205020404" pitchFamily="49" charset="0"/>
              <a:buChar char="o"/>
            </a:pPr>
            <a:r>
              <a:rPr lang="en-US" sz="2200" dirty="0">
                <a:solidFill>
                  <a:srgbClr val="FF0000"/>
                </a:solidFill>
              </a:rPr>
              <a:t>They are more common than reservoirs that have a higher temperature.</a:t>
            </a:r>
          </a:p>
          <a:p>
            <a:pPr marL="457200" indent="-457200">
              <a:lnSpc>
                <a:spcPct val="120000"/>
              </a:lnSpc>
              <a:buFont typeface="Courier New" panose="02070309020205020404" pitchFamily="49" charset="0"/>
              <a:buChar char="o"/>
            </a:pPr>
            <a:r>
              <a:rPr lang="en-US" sz="2200" dirty="0"/>
              <a:t>Few of them produce enough heat to warm large industrial spaces.</a:t>
            </a:r>
          </a:p>
          <a:p>
            <a:pPr marL="457200" indent="-457200">
              <a:lnSpc>
                <a:spcPct val="120000"/>
              </a:lnSpc>
              <a:buFont typeface="Courier New" panose="02070309020205020404" pitchFamily="49" charset="0"/>
              <a:buChar char="o"/>
            </a:pPr>
            <a:r>
              <a:rPr lang="en-US" sz="2200" dirty="0"/>
              <a:t>They are used to generate electricity.</a:t>
            </a:r>
          </a:p>
        </p:txBody>
      </p:sp>
    </p:spTree>
    <p:extLst>
      <p:ext uri="{BB962C8B-B14F-4D97-AF65-F5344CB8AC3E}">
        <p14:creationId xmlns:p14="http://schemas.microsoft.com/office/powerpoint/2010/main" val="1430288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2450184-A226-704C-B1AD-126201401237}"/>
              </a:ext>
            </a:extLst>
          </p:cNvPr>
          <p:cNvSpPr>
            <a:spLocks noGrp="1"/>
          </p:cNvSpPr>
          <p:nvPr>
            <p:ph idx="1"/>
          </p:nvPr>
        </p:nvSpPr>
        <p:spPr/>
        <p:txBody>
          <a:bodyPr>
            <a:normAutofit/>
          </a:bodyPr>
          <a:lstStyle/>
          <a:p>
            <a:r>
              <a:rPr lang="ja-JP" altLang="en-US"/>
              <a:t>考试时间缩短</a:t>
            </a:r>
            <a:r>
              <a:rPr lang="zh-CN" altLang="en-US" dirty="0"/>
              <a:t>：</a:t>
            </a:r>
            <a:r>
              <a:rPr lang="en-US" altLang="zh-CN" dirty="0"/>
              <a:t>3.5h</a:t>
            </a:r>
            <a:r>
              <a:rPr lang="zh-CN" altLang="en-US" dirty="0"/>
              <a:t> </a:t>
            </a:r>
            <a:r>
              <a:rPr lang="en-US" altLang="zh-CN" dirty="0"/>
              <a:t>➡️</a:t>
            </a:r>
            <a:r>
              <a:rPr lang="zh-CN" altLang="en-US" dirty="0"/>
              <a:t> </a:t>
            </a:r>
            <a:r>
              <a:rPr lang="en-US" altLang="zh-CN" dirty="0"/>
              <a:t>3h</a:t>
            </a:r>
            <a:endParaRPr lang="ja-JP" altLang="en-US"/>
          </a:p>
          <a:p>
            <a:r>
              <a:rPr lang="ja-JP" altLang="en-US"/>
              <a:t>两场托福考试的</a:t>
            </a:r>
            <a:r>
              <a:rPr lang="ja-JP" altLang="en-US" b="1"/>
              <a:t>报名间隔</a:t>
            </a:r>
            <a:r>
              <a:rPr lang="ja-JP" altLang="en-US"/>
              <a:t>时间</a:t>
            </a:r>
            <a:r>
              <a:rPr lang="zh-CN" altLang="en-US" dirty="0"/>
              <a:t>：</a:t>
            </a:r>
            <a:r>
              <a:rPr lang="en-US" altLang="ja-JP" dirty="0"/>
              <a:t>12</a:t>
            </a:r>
            <a:r>
              <a:rPr lang="ja-JP" altLang="en-US"/>
              <a:t>天缩减为</a:t>
            </a:r>
            <a:r>
              <a:rPr lang="en-US" altLang="ja-JP" dirty="0"/>
              <a:t>3</a:t>
            </a:r>
            <a:r>
              <a:rPr lang="ja-JP" altLang="en-US"/>
              <a:t>天。</a:t>
            </a:r>
            <a:endParaRPr lang="en-US" altLang="ja-JP" dirty="0"/>
          </a:p>
          <a:p>
            <a:r>
              <a:rPr lang="ja-JP" altLang="en-US"/>
              <a:t>考试结束后</a:t>
            </a:r>
            <a:r>
              <a:rPr lang="en-US" altLang="ja-JP" dirty="0"/>
              <a:t>6</a:t>
            </a:r>
            <a:r>
              <a:rPr lang="ja-JP" altLang="en-US"/>
              <a:t>天可</a:t>
            </a:r>
            <a:r>
              <a:rPr lang="ja-JP" altLang="en-US" b="1"/>
              <a:t>在线</a:t>
            </a:r>
            <a:r>
              <a:rPr lang="ja-JP" altLang="en-US"/>
              <a:t>查看分数 </a:t>
            </a:r>
            <a:endParaRPr lang="en-US" altLang="ja-JP" dirty="0"/>
          </a:p>
          <a:p>
            <a:r>
              <a:rPr lang="ja-JP" altLang="en-US"/>
              <a:t>阅读听力</a:t>
            </a:r>
            <a:r>
              <a:rPr lang="ja-JP" altLang="en-US" b="1"/>
              <a:t>当场</a:t>
            </a:r>
            <a:r>
              <a:rPr lang="ja-JP" altLang="en-US"/>
              <a:t>出分</a:t>
            </a:r>
            <a:r>
              <a:rPr lang="zh-CN" altLang="en-US" dirty="0"/>
              <a:t>（</a:t>
            </a:r>
            <a:r>
              <a:rPr lang="en-US" altLang="zh-CN" dirty="0"/>
              <a:t>unofficial</a:t>
            </a:r>
            <a:r>
              <a:rPr lang="zh-CN" altLang="en-US" dirty="0"/>
              <a:t> </a:t>
            </a:r>
            <a:r>
              <a:rPr lang="en-US" altLang="zh-CN" dirty="0"/>
              <a:t>score)</a:t>
            </a:r>
            <a:endParaRPr lang="ja-JP" altLang="en-US"/>
          </a:p>
        </p:txBody>
      </p:sp>
      <p:sp>
        <p:nvSpPr>
          <p:cNvPr id="3" name="Title 2">
            <a:extLst>
              <a:ext uri="{FF2B5EF4-FFF2-40B4-BE49-F238E27FC236}">
                <a16:creationId xmlns:a16="http://schemas.microsoft.com/office/drawing/2014/main" id="{D4A06D2A-AE46-3743-BD08-636F6E2DA474}"/>
              </a:ext>
            </a:extLst>
          </p:cNvPr>
          <p:cNvSpPr>
            <a:spLocks noGrp="1"/>
          </p:cNvSpPr>
          <p:nvPr>
            <p:ph type="title"/>
          </p:nvPr>
        </p:nvSpPr>
        <p:spPr/>
        <p:txBody>
          <a:bodyPr/>
          <a:lstStyle/>
          <a:p>
            <a:r>
              <a:rPr lang="en-CN" dirty="0"/>
              <a:t>快速出分</a:t>
            </a:r>
          </a:p>
        </p:txBody>
      </p:sp>
    </p:spTree>
    <p:extLst>
      <p:ext uri="{BB962C8B-B14F-4D97-AF65-F5344CB8AC3E}">
        <p14:creationId xmlns:p14="http://schemas.microsoft.com/office/powerpoint/2010/main" val="39740194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1610F6-9F2A-B14F-A316-D836E41FF36D}"/>
              </a:ext>
            </a:extLst>
          </p:cNvPr>
          <p:cNvSpPr>
            <a:spLocks noGrp="1"/>
          </p:cNvSpPr>
          <p:nvPr>
            <p:ph idx="1"/>
          </p:nvPr>
        </p:nvSpPr>
        <p:spPr/>
        <p:txBody>
          <a:bodyPr/>
          <a:lstStyle/>
          <a:p>
            <a:r>
              <a:rPr lang="ja-JP" altLang="en-US"/>
              <a:t>皮卡丘是一只矮矮胖胖圆乎乎的类啮齿型宝可梦，全身的皮毛都是黄色的。它的耳朵很长，尖端是黑色的。皮卡丘有小小的嘴巴，侧面看起来像一个数字 </a:t>
            </a:r>
            <a:r>
              <a:rPr lang="en-US" altLang="ja-JP" dirty="0"/>
              <a:t>3</a:t>
            </a:r>
            <a:r>
              <a:rPr lang="ja-JP" altLang="en-US"/>
              <a:t>。这种宝可梦的脸颊上有两个红色的圆，那是它的电力袋，遇到危险时就会放电，尾巴是像锯齿状的闪电。</a:t>
            </a:r>
            <a:r>
              <a:rPr lang="en-US" altLang="ja-JP" dirty="0"/>
              <a:t>Pikachu</a:t>
            </a:r>
            <a:r>
              <a:rPr lang="ja-JP" altLang="en-US"/>
              <a:t>会将尾巴竖起来，去感觉周围是否安全。尽管它确切来说是四足动物，更多时候它是站着并用两只后脚走路。住在森林中的它们通常以树果为食，皮卡丘们用小小的电击把树果从树上打下来，这样就不必爬树，还可以顺带将其烤熟。</a:t>
            </a:r>
            <a:endParaRPr lang="en-US" altLang="ja-JP" dirty="0"/>
          </a:p>
          <a:p>
            <a:endParaRPr lang="en-US" altLang="ja-JP" dirty="0"/>
          </a:p>
          <a:p>
            <a:r>
              <a:rPr lang="en-US" altLang="ja-JP" dirty="0"/>
              <a:t>2. </a:t>
            </a:r>
            <a:r>
              <a:rPr lang="ja-JP" altLang="en-US"/>
              <a:t>皮卡丘是怎么行走的？</a:t>
            </a:r>
          </a:p>
          <a:p>
            <a:r>
              <a:rPr lang="en-US" dirty="0"/>
              <a:t>A </a:t>
            </a:r>
            <a:r>
              <a:rPr lang="ja-JP" altLang="en-US"/>
              <a:t>直立行走</a:t>
            </a:r>
          </a:p>
          <a:p>
            <a:r>
              <a:rPr lang="en-US" dirty="0"/>
              <a:t>B </a:t>
            </a:r>
            <a:r>
              <a:rPr lang="ja-JP" altLang="en-US"/>
              <a:t>匍匐前进</a:t>
            </a:r>
          </a:p>
          <a:p>
            <a:endParaRPr lang="ja-JP" altLang="en-US"/>
          </a:p>
          <a:p>
            <a:endParaRPr lang="en-US" dirty="0"/>
          </a:p>
        </p:txBody>
      </p:sp>
    </p:spTree>
    <p:extLst>
      <p:ext uri="{BB962C8B-B14F-4D97-AF65-F5344CB8AC3E}">
        <p14:creationId xmlns:p14="http://schemas.microsoft.com/office/powerpoint/2010/main" val="169120256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1610F6-9F2A-B14F-A316-D836E41FF36D}"/>
              </a:ext>
            </a:extLst>
          </p:cNvPr>
          <p:cNvSpPr>
            <a:spLocks noGrp="1"/>
          </p:cNvSpPr>
          <p:nvPr>
            <p:ph idx="1"/>
          </p:nvPr>
        </p:nvSpPr>
        <p:spPr/>
        <p:txBody>
          <a:bodyPr/>
          <a:lstStyle/>
          <a:p>
            <a:r>
              <a:rPr lang="ja-JP" altLang="en-US">
                <a:solidFill>
                  <a:srgbClr val="FF0000"/>
                </a:solidFill>
              </a:rPr>
              <a:t>皮卡丘</a:t>
            </a:r>
            <a:r>
              <a:rPr lang="ja-JP" altLang="en-US"/>
              <a:t>是一只矮矮胖胖圆乎乎的类啮齿型宝可梦，全身的皮毛都是黄色的。它的耳朵很长，尖端是黑色的。</a:t>
            </a:r>
            <a:r>
              <a:rPr lang="ja-JP" altLang="en-US">
                <a:solidFill>
                  <a:srgbClr val="FF0000"/>
                </a:solidFill>
              </a:rPr>
              <a:t>皮卡丘</a:t>
            </a:r>
            <a:r>
              <a:rPr lang="ja-JP" altLang="en-US"/>
              <a:t>有小小的嘴巴，侧面看起来像一个数字 </a:t>
            </a:r>
            <a:r>
              <a:rPr lang="en-US" altLang="ja-JP" dirty="0"/>
              <a:t>3</a:t>
            </a:r>
            <a:r>
              <a:rPr lang="ja-JP" altLang="en-US"/>
              <a:t>。这种宝可梦的脸颊上有两个红色的圆，那是它的电力袋，遇到危险时就会放电，尾巴是像锯齿状的闪电。</a:t>
            </a:r>
            <a:r>
              <a:rPr lang="en-US" altLang="ja-JP" dirty="0"/>
              <a:t>Pikachu</a:t>
            </a:r>
            <a:r>
              <a:rPr lang="ja-JP" altLang="en-US"/>
              <a:t>会将尾巴竖起来，去感觉周围是否安全。尽管它确切来说是四足动物，更多时候它是站着并用两只后脚走路。住在森林中的它们通常以树果为食，</a:t>
            </a:r>
            <a:r>
              <a:rPr lang="ja-JP" altLang="en-US">
                <a:solidFill>
                  <a:srgbClr val="FF0000"/>
                </a:solidFill>
              </a:rPr>
              <a:t>皮卡丘</a:t>
            </a:r>
            <a:r>
              <a:rPr lang="ja-JP" altLang="en-US"/>
              <a:t>们用小小的电击把树果从树上打下来，这样就不必爬树，还可以顺带将其烤熟。</a:t>
            </a:r>
            <a:endParaRPr lang="en-US" altLang="ja-JP" dirty="0"/>
          </a:p>
          <a:p>
            <a:endParaRPr lang="en-US" altLang="ja-JP" dirty="0"/>
          </a:p>
          <a:p>
            <a:r>
              <a:rPr lang="en-US" altLang="ja-JP" dirty="0"/>
              <a:t>2. </a:t>
            </a:r>
            <a:r>
              <a:rPr lang="ja-JP" altLang="en-US">
                <a:solidFill>
                  <a:srgbClr val="FF0000"/>
                </a:solidFill>
              </a:rPr>
              <a:t>皮卡丘</a:t>
            </a:r>
            <a:r>
              <a:rPr lang="ja-JP" altLang="en-US"/>
              <a:t>是怎么行走的？</a:t>
            </a:r>
          </a:p>
          <a:p>
            <a:r>
              <a:rPr lang="en-US" dirty="0"/>
              <a:t>A </a:t>
            </a:r>
            <a:r>
              <a:rPr lang="ja-JP" altLang="en-US"/>
              <a:t>直立行走</a:t>
            </a:r>
          </a:p>
          <a:p>
            <a:r>
              <a:rPr lang="en-US" dirty="0"/>
              <a:t>B </a:t>
            </a:r>
            <a:r>
              <a:rPr lang="ja-JP" altLang="en-US"/>
              <a:t>匍匐前进</a:t>
            </a:r>
          </a:p>
          <a:p>
            <a:endParaRPr lang="ja-JP" altLang="en-US"/>
          </a:p>
          <a:p>
            <a:endParaRPr lang="en-US" dirty="0"/>
          </a:p>
        </p:txBody>
      </p:sp>
    </p:spTree>
    <p:extLst>
      <p:ext uri="{BB962C8B-B14F-4D97-AF65-F5344CB8AC3E}">
        <p14:creationId xmlns:p14="http://schemas.microsoft.com/office/powerpoint/2010/main" val="284580446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1610F6-9F2A-B14F-A316-D836E41FF36D}"/>
              </a:ext>
            </a:extLst>
          </p:cNvPr>
          <p:cNvSpPr>
            <a:spLocks noGrp="1"/>
          </p:cNvSpPr>
          <p:nvPr>
            <p:ph idx="1"/>
          </p:nvPr>
        </p:nvSpPr>
        <p:spPr/>
        <p:txBody>
          <a:bodyPr/>
          <a:lstStyle/>
          <a:p>
            <a:r>
              <a:rPr lang="ja-JP" altLang="en-US">
                <a:solidFill>
                  <a:srgbClr val="FF0000"/>
                </a:solidFill>
              </a:rPr>
              <a:t>皮卡丘</a:t>
            </a:r>
            <a:r>
              <a:rPr lang="ja-JP" altLang="en-US"/>
              <a:t>是一只矮矮胖胖圆乎乎的类啮齿型宝可梦，全身的皮毛都是黄色的。</a:t>
            </a:r>
            <a:r>
              <a:rPr lang="ja-JP" altLang="en-US">
                <a:solidFill>
                  <a:schemeClr val="bg1">
                    <a:lumMod val="65000"/>
                  </a:schemeClr>
                </a:solidFill>
              </a:rPr>
              <a:t>它的耳朵很长，尖端是黑色的。</a:t>
            </a:r>
            <a:r>
              <a:rPr lang="ja-JP" altLang="en-US">
                <a:solidFill>
                  <a:srgbClr val="FF0000"/>
                </a:solidFill>
              </a:rPr>
              <a:t>皮卡丘</a:t>
            </a:r>
            <a:r>
              <a:rPr lang="ja-JP" altLang="en-US"/>
              <a:t>有小小的嘴巴，侧面看起来像一个数字 </a:t>
            </a:r>
            <a:r>
              <a:rPr lang="en-US" altLang="ja-JP" dirty="0"/>
              <a:t>3</a:t>
            </a:r>
            <a:r>
              <a:rPr lang="ja-JP" altLang="en-US"/>
              <a:t>。</a:t>
            </a:r>
            <a:r>
              <a:rPr lang="ja-JP" altLang="en-US">
                <a:solidFill>
                  <a:schemeClr val="bg1">
                    <a:lumMod val="65000"/>
                  </a:schemeClr>
                </a:solidFill>
              </a:rPr>
              <a:t>这种宝可梦的脸颊上有两个红色的圆，那是它的电力袋，遇到危险时就会放电，尾巴是像锯齿状的闪电。</a:t>
            </a:r>
            <a:r>
              <a:rPr lang="en-US" altLang="ja-JP" dirty="0">
                <a:solidFill>
                  <a:schemeClr val="bg1">
                    <a:lumMod val="65000"/>
                  </a:schemeClr>
                </a:solidFill>
              </a:rPr>
              <a:t>Pikachu</a:t>
            </a:r>
            <a:r>
              <a:rPr lang="ja-JP" altLang="en-US">
                <a:solidFill>
                  <a:schemeClr val="bg1">
                    <a:lumMod val="65000"/>
                  </a:schemeClr>
                </a:solidFill>
              </a:rPr>
              <a:t>会将尾巴竖起来，去感觉周围是否安全。尽管它确切来说是四足动物，更多时候它是站着并用两只后脚走路。住在森林中的它们通常以树果为食，</a:t>
            </a:r>
            <a:r>
              <a:rPr lang="ja-JP" altLang="en-US">
                <a:solidFill>
                  <a:srgbClr val="FF0000"/>
                </a:solidFill>
              </a:rPr>
              <a:t>皮卡丘</a:t>
            </a:r>
            <a:r>
              <a:rPr lang="ja-JP" altLang="en-US"/>
              <a:t>们用小小的电击把树果从树上打下来，这样就不必爬树，还可以顺带将其烤熟。</a:t>
            </a:r>
            <a:endParaRPr lang="en-US" altLang="ja-JP" dirty="0"/>
          </a:p>
          <a:p>
            <a:endParaRPr lang="en-US" altLang="ja-JP" dirty="0"/>
          </a:p>
          <a:p>
            <a:r>
              <a:rPr lang="en-US" altLang="ja-JP" dirty="0"/>
              <a:t>2. </a:t>
            </a:r>
            <a:r>
              <a:rPr lang="ja-JP" altLang="en-US">
                <a:solidFill>
                  <a:srgbClr val="FF0000"/>
                </a:solidFill>
              </a:rPr>
              <a:t>皮卡丘</a:t>
            </a:r>
            <a:r>
              <a:rPr lang="ja-JP" altLang="en-US"/>
              <a:t>是怎么行走的？</a:t>
            </a:r>
          </a:p>
          <a:p>
            <a:r>
              <a:rPr lang="en-US" dirty="0"/>
              <a:t>A </a:t>
            </a:r>
            <a:r>
              <a:rPr lang="ja-JP" altLang="en-US"/>
              <a:t>直立行走</a:t>
            </a:r>
          </a:p>
          <a:p>
            <a:r>
              <a:rPr lang="en-US" dirty="0"/>
              <a:t>B </a:t>
            </a:r>
            <a:r>
              <a:rPr lang="ja-JP" altLang="en-US"/>
              <a:t>匍匐前进</a:t>
            </a:r>
          </a:p>
          <a:p>
            <a:endParaRPr lang="ja-JP" altLang="en-US"/>
          </a:p>
          <a:p>
            <a:endParaRPr lang="en-US" dirty="0"/>
          </a:p>
        </p:txBody>
      </p:sp>
    </p:spTree>
    <p:extLst>
      <p:ext uri="{BB962C8B-B14F-4D97-AF65-F5344CB8AC3E}">
        <p14:creationId xmlns:p14="http://schemas.microsoft.com/office/powerpoint/2010/main" val="85137050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1610F6-9F2A-B14F-A316-D836E41FF36D}"/>
              </a:ext>
            </a:extLst>
          </p:cNvPr>
          <p:cNvSpPr>
            <a:spLocks noGrp="1"/>
          </p:cNvSpPr>
          <p:nvPr>
            <p:ph idx="1"/>
          </p:nvPr>
        </p:nvSpPr>
        <p:spPr/>
        <p:txBody>
          <a:bodyPr/>
          <a:lstStyle/>
          <a:p>
            <a:r>
              <a:rPr lang="ja-JP" altLang="en-US">
                <a:solidFill>
                  <a:srgbClr val="FF0000"/>
                </a:solidFill>
              </a:rPr>
              <a:t>皮卡丘</a:t>
            </a:r>
            <a:r>
              <a:rPr lang="ja-JP" altLang="en-US"/>
              <a:t>是一只矮矮胖胖圆乎乎的类啮齿型宝可梦，全身的皮毛都是黄色的。它的耳朵很长，尖端是黑色的。</a:t>
            </a:r>
            <a:r>
              <a:rPr lang="ja-JP" altLang="en-US">
                <a:solidFill>
                  <a:srgbClr val="FF0000"/>
                </a:solidFill>
              </a:rPr>
              <a:t>皮卡丘</a:t>
            </a:r>
            <a:r>
              <a:rPr lang="ja-JP" altLang="en-US"/>
              <a:t>有小小的嘴巴，侧面看起来像一个数字 </a:t>
            </a:r>
            <a:r>
              <a:rPr lang="en-US" altLang="ja-JP" dirty="0"/>
              <a:t>3</a:t>
            </a:r>
            <a:r>
              <a:rPr lang="ja-JP" altLang="en-US"/>
              <a:t>。这种宝可梦的脸颊上有两个红色的圆，那是它的电力袋，遇到危险时就会放电，尾巴是像锯齿状的闪电。</a:t>
            </a:r>
            <a:r>
              <a:rPr lang="en-US" altLang="ja-JP" dirty="0"/>
              <a:t>Pikachu</a:t>
            </a:r>
            <a:r>
              <a:rPr lang="ja-JP" altLang="en-US"/>
              <a:t>会将尾巴竖起来，去感觉周围是否安全。尽管它确切来说是四足动物，更多时候它是站着并用两只后脚走路。住在森林中的它们通常以树果为食，</a:t>
            </a:r>
            <a:r>
              <a:rPr lang="ja-JP" altLang="en-US">
                <a:solidFill>
                  <a:srgbClr val="FF0000"/>
                </a:solidFill>
              </a:rPr>
              <a:t>皮卡丘</a:t>
            </a:r>
            <a:r>
              <a:rPr lang="ja-JP" altLang="en-US"/>
              <a:t>们用小小的电击把树果从树上打下来，这样就不必爬树，还可以顺带将其烤熟。</a:t>
            </a:r>
            <a:endParaRPr lang="en-US" altLang="ja-JP" dirty="0"/>
          </a:p>
          <a:p>
            <a:endParaRPr lang="en-US" altLang="ja-JP" dirty="0"/>
          </a:p>
          <a:p>
            <a:r>
              <a:rPr lang="en-US" altLang="ja-JP" dirty="0"/>
              <a:t>2. </a:t>
            </a:r>
            <a:r>
              <a:rPr lang="ja-JP" altLang="en-US">
                <a:solidFill>
                  <a:srgbClr val="FF0000"/>
                </a:solidFill>
              </a:rPr>
              <a:t>皮卡丘</a:t>
            </a:r>
            <a:r>
              <a:rPr lang="ja-JP" altLang="en-US"/>
              <a:t>是怎么行走的？</a:t>
            </a:r>
          </a:p>
          <a:p>
            <a:r>
              <a:rPr lang="en-US" dirty="0"/>
              <a:t>A </a:t>
            </a:r>
            <a:r>
              <a:rPr lang="ja-JP" altLang="en-US"/>
              <a:t>直立行走</a:t>
            </a:r>
          </a:p>
          <a:p>
            <a:r>
              <a:rPr lang="en-US" dirty="0"/>
              <a:t>B </a:t>
            </a:r>
            <a:r>
              <a:rPr lang="ja-JP" altLang="en-US"/>
              <a:t>匍匐前进</a:t>
            </a:r>
          </a:p>
          <a:p>
            <a:endParaRPr lang="ja-JP" altLang="en-US"/>
          </a:p>
          <a:p>
            <a:endParaRPr lang="en-US" dirty="0"/>
          </a:p>
        </p:txBody>
      </p:sp>
    </p:spTree>
    <p:extLst>
      <p:ext uri="{BB962C8B-B14F-4D97-AF65-F5344CB8AC3E}">
        <p14:creationId xmlns:p14="http://schemas.microsoft.com/office/powerpoint/2010/main" val="286852993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1610F6-9F2A-B14F-A316-D836E41FF36D}"/>
              </a:ext>
            </a:extLst>
          </p:cNvPr>
          <p:cNvSpPr>
            <a:spLocks noGrp="1"/>
          </p:cNvSpPr>
          <p:nvPr>
            <p:ph idx="1"/>
          </p:nvPr>
        </p:nvSpPr>
        <p:spPr/>
        <p:txBody>
          <a:bodyPr/>
          <a:lstStyle/>
          <a:p>
            <a:r>
              <a:rPr lang="ja-JP" altLang="en-US">
                <a:solidFill>
                  <a:srgbClr val="FF0000"/>
                </a:solidFill>
              </a:rPr>
              <a:t>皮卡丘</a:t>
            </a:r>
            <a:r>
              <a:rPr lang="ja-JP" altLang="en-US"/>
              <a:t>是一只矮矮胖胖圆乎乎的类啮齿型宝可梦，全身的皮毛都是黄色的。</a:t>
            </a:r>
            <a:r>
              <a:rPr lang="ja-JP" altLang="en-US">
                <a:solidFill>
                  <a:srgbClr val="0070C0"/>
                </a:solidFill>
              </a:rPr>
              <a:t>它</a:t>
            </a:r>
            <a:r>
              <a:rPr lang="ja-JP" altLang="en-US"/>
              <a:t>的耳朵很长，尖端是黑色的。</a:t>
            </a:r>
            <a:r>
              <a:rPr lang="ja-JP" altLang="en-US">
                <a:solidFill>
                  <a:srgbClr val="FF0000"/>
                </a:solidFill>
              </a:rPr>
              <a:t>皮卡丘</a:t>
            </a:r>
            <a:r>
              <a:rPr lang="ja-JP" altLang="en-US"/>
              <a:t>有小小的嘴巴，侧面看起来像一个数字 </a:t>
            </a:r>
            <a:r>
              <a:rPr lang="en-US" altLang="ja-JP" dirty="0"/>
              <a:t>3</a:t>
            </a:r>
            <a:r>
              <a:rPr lang="ja-JP" altLang="en-US"/>
              <a:t>。</a:t>
            </a:r>
            <a:r>
              <a:rPr lang="ja-JP" altLang="en-US">
                <a:solidFill>
                  <a:srgbClr val="0070C0"/>
                </a:solidFill>
              </a:rPr>
              <a:t>这种宝可梦</a:t>
            </a:r>
            <a:r>
              <a:rPr lang="ja-JP" altLang="en-US"/>
              <a:t>的脸颊上有两个红色的圆，那是它的电力袋，遇到危险时就会放电，尾巴是像锯齿状的闪电。</a:t>
            </a:r>
            <a:r>
              <a:rPr lang="en-US" altLang="ja-JP" dirty="0">
                <a:solidFill>
                  <a:srgbClr val="0070C0"/>
                </a:solidFill>
              </a:rPr>
              <a:t>Pikachu</a:t>
            </a:r>
            <a:r>
              <a:rPr lang="ja-JP" altLang="en-US"/>
              <a:t>会将尾巴竖起来，去感觉周围是否安全。尽管</a:t>
            </a:r>
            <a:r>
              <a:rPr lang="ja-JP" altLang="en-US">
                <a:solidFill>
                  <a:srgbClr val="0070C0"/>
                </a:solidFill>
              </a:rPr>
              <a:t>它</a:t>
            </a:r>
            <a:r>
              <a:rPr lang="ja-JP" altLang="en-US"/>
              <a:t>确切来说是四足动物，更多时候</a:t>
            </a:r>
            <a:r>
              <a:rPr lang="ja-JP" altLang="en-US">
                <a:solidFill>
                  <a:srgbClr val="0070C0"/>
                </a:solidFill>
              </a:rPr>
              <a:t>它</a:t>
            </a:r>
            <a:r>
              <a:rPr lang="ja-JP" altLang="en-US"/>
              <a:t>是站着并用两只后脚走路。住在森林中的它们通常以树果为食，</a:t>
            </a:r>
            <a:r>
              <a:rPr lang="ja-JP" altLang="en-US">
                <a:solidFill>
                  <a:srgbClr val="FF0000"/>
                </a:solidFill>
              </a:rPr>
              <a:t>皮卡丘</a:t>
            </a:r>
            <a:r>
              <a:rPr lang="ja-JP" altLang="en-US"/>
              <a:t>们用小小的电击把树果从树上打下来，这样就不必爬树，还可以顺带将其烤熟。</a:t>
            </a:r>
            <a:endParaRPr lang="en-US" altLang="ja-JP" dirty="0"/>
          </a:p>
          <a:p>
            <a:endParaRPr lang="en-US" altLang="ja-JP" dirty="0"/>
          </a:p>
          <a:p>
            <a:r>
              <a:rPr lang="en-US" altLang="ja-JP" dirty="0"/>
              <a:t>2. </a:t>
            </a:r>
            <a:r>
              <a:rPr lang="ja-JP" altLang="en-US">
                <a:solidFill>
                  <a:srgbClr val="FF0000"/>
                </a:solidFill>
              </a:rPr>
              <a:t>皮卡丘</a:t>
            </a:r>
            <a:r>
              <a:rPr lang="ja-JP" altLang="en-US"/>
              <a:t>是怎么行走的？</a:t>
            </a:r>
          </a:p>
          <a:p>
            <a:r>
              <a:rPr lang="en-US" dirty="0"/>
              <a:t>A </a:t>
            </a:r>
            <a:r>
              <a:rPr lang="ja-JP" altLang="en-US"/>
              <a:t>直立行走</a:t>
            </a:r>
          </a:p>
          <a:p>
            <a:r>
              <a:rPr lang="en-US" dirty="0"/>
              <a:t>B </a:t>
            </a:r>
            <a:r>
              <a:rPr lang="ja-JP" altLang="en-US"/>
              <a:t>匍匐前进</a:t>
            </a:r>
          </a:p>
          <a:p>
            <a:endParaRPr lang="ja-JP" altLang="en-US"/>
          </a:p>
          <a:p>
            <a:endParaRPr lang="en-US" dirty="0"/>
          </a:p>
        </p:txBody>
      </p:sp>
    </p:spTree>
    <p:extLst>
      <p:ext uri="{BB962C8B-B14F-4D97-AF65-F5344CB8AC3E}">
        <p14:creationId xmlns:p14="http://schemas.microsoft.com/office/powerpoint/2010/main" val="21968256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71610F6-9F2A-B14F-A316-D836E41FF36D}"/>
              </a:ext>
            </a:extLst>
          </p:cNvPr>
          <p:cNvSpPr>
            <a:spLocks noGrp="1"/>
          </p:cNvSpPr>
          <p:nvPr>
            <p:ph idx="1"/>
          </p:nvPr>
        </p:nvSpPr>
        <p:spPr/>
        <p:txBody>
          <a:bodyPr/>
          <a:lstStyle/>
          <a:p>
            <a:r>
              <a:rPr lang="ja-JP" altLang="en-US">
                <a:solidFill>
                  <a:srgbClr val="FF0000"/>
                </a:solidFill>
              </a:rPr>
              <a:t>皮卡丘</a:t>
            </a:r>
            <a:r>
              <a:rPr lang="ja-JP" altLang="en-US"/>
              <a:t>是一只矮矮胖胖圆乎乎的类啮齿型宝可梦，全身的皮毛都是黄色的。</a:t>
            </a:r>
            <a:r>
              <a:rPr lang="ja-JP" altLang="en-US">
                <a:solidFill>
                  <a:srgbClr val="0070C0"/>
                </a:solidFill>
              </a:rPr>
              <a:t>它</a:t>
            </a:r>
            <a:r>
              <a:rPr lang="ja-JP" altLang="en-US"/>
              <a:t>的耳朵很长，尖端是黑色的。</a:t>
            </a:r>
            <a:r>
              <a:rPr lang="ja-JP" altLang="en-US">
                <a:solidFill>
                  <a:srgbClr val="FF0000"/>
                </a:solidFill>
              </a:rPr>
              <a:t>皮卡丘</a:t>
            </a:r>
            <a:r>
              <a:rPr lang="ja-JP" altLang="en-US"/>
              <a:t>有小小的嘴巴，侧面看起来像一个数字 </a:t>
            </a:r>
            <a:r>
              <a:rPr lang="en-US" altLang="ja-JP" dirty="0"/>
              <a:t>3</a:t>
            </a:r>
            <a:r>
              <a:rPr lang="ja-JP" altLang="en-US"/>
              <a:t>。</a:t>
            </a:r>
            <a:r>
              <a:rPr lang="ja-JP" altLang="en-US">
                <a:solidFill>
                  <a:srgbClr val="0070C0"/>
                </a:solidFill>
              </a:rPr>
              <a:t>这种宝可梦</a:t>
            </a:r>
            <a:r>
              <a:rPr lang="ja-JP" altLang="en-US"/>
              <a:t>的脸颊上有两个红色的圆，那是它的电力袋，遇到危险时就会放电，尾巴是像锯齿状的闪电。</a:t>
            </a:r>
            <a:r>
              <a:rPr lang="en-US" altLang="ja-JP" dirty="0">
                <a:solidFill>
                  <a:srgbClr val="0070C0"/>
                </a:solidFill>
              </a:rPr>
              <a:t>Pikachu</a:t>
            </a:r>
            <a:r>
              <a:rPr lang="ja-JP" altLang="en-US"/>
              <a:t>会将尾巴竖起来，去感觉周围是否安全。尽管</a:t>
            </a:r>
            <a:r>
              <a:rPr lang="ja-JP" altLang="en-US">
                <a:solidFill>
                  <a:srgbClr val="0070C0"/>
                </a:solidFill>
              </a:rPr>
              <a:t>它</a:t>
            </a:r>
            <a:r>
              <a:rPr lang="ja-JP" altLang="en-US"/>
              <a:t>确切来说是四足动物，更多时候</a:t>
            </a:r>
            <a:r>
              <a:rPr lang="ja-JP" altLang="en-US">
                <a:solidFill>
                  <a:srgbClr val="0070C0"/>
                </a:solidFill>
              </a:rPr>
              <a:t>它</a:t>
            </a:r>
            <a:r>
              <a:rPr lang="ja-JP" altLang="en-US"/>
              <a:t>是站着并用两只后脚</a:t>
            </a:r>
            <a:r>
              <a:rPr lang="ja-JP" altLang="en-US">
                <a:highlight>
                  <a:srgbClr val="FFFF00"/>
                </a:highlight>
              </a:rPr>
              <a:t>走路</a:t>
            </a:r>
            <a:r>
              <a:rPr lang="ja-JP" altLang="en-US"/>
              <a:t>。住在森林中的它们通常以树果为食，皮卡丘们用小小的电击把树果从树上打下来，这样就不必爬树，还可以顺带将其烤熟。</a:t>
            </a:r>
            <a:endParaRPr lang="en-US" altLang="ja-JP" dirty="0"/>
          </a:p>
          <a:p>
            <a:endParaRPr lang="en-US" altLang="ja-JP" dirty="0"/>
          </a:p>
          <a:p>
            <a:r>
              <a:rPr lang="en-US" altLang="ja-JP" dirty="0"/>
              <a:t>2. </a:t>
            </a:r>
            <a:r>
              <a:rPr lang="ja-JP" altLang="en-US">
                <a:solidFill>
                  <a:srgbClr val="FF0000"/>
                </a:solidFill>
              </a:rPr>
              <a:t>皮卡丘</a:t>
            </a:r>
            <a:r>
              <a:rPr lang="ja-JP" altLang="en-US"/>
              <a:t>是怎么</a:t>
            </a:r>
            <a:r>
              <a:rPr lang="ja-JP" altLang="en-US">
                <a:highlight>
                  <a:srgbClr val="FFFF00"/>
                </a:highlight>
              </a:rPr>
              <a:t>行走</a:t>
            </a:r>
            <a:r>
              <a:rPr lang="ja-JP" altLang="en-US"/>
              <a:t>的？</a:t>
            </a:r>
          </a:p>
          <a:p>
            <a:r>
              <a:rPr lang="en-US" dirty="0"/>
              <a:t>A </a:t>
            </a:r>
            <a:r>
              <a:rPr lang="ja-JP" altLang="en-US"/>
              <a:t>直立行走</a:t>
            </a:r>
          </a:p>
          <a:p>
            <a:r>
              <a:rPr lang="en-US" dirty="0"/>
              <a:t>B </a:t>
            </a:r>
            <a:r>
              <a:rPr lang="ja-JP" altLang="en-US"/>
              <a:t>匍匐前进</a:t>
            </a:r>
          </a:p>
          <a:p>
            <a:endParaRPr lang="ja-JP" altLang="en-US"/>
          </a:p>
          <a:p>
            <a:endParaRPr lang="en-US" dirty="0"/>
          </a:p>
        </p:txBody>
      </p:sp>
    </p:spTree>
    <p:extLst>
      <p:ext uri="{BB962C8B-B14F-4D97-AF65-F5344CB8AC3E}">
        <p14:creationId xmlns:p14="http://schemas.microsoft.com/office/powerpoint/2010/main" val="8967486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64CBB-9077-B442-BC51-BF7A4397D0AF}"/>
              </a:ext>
            </a:extLst>
          </p:cNvPr>
          <p:cNvSpPr>
            <a:spLocks noGrp="1"/>
          </p:cNvSpPr>
          <p:nvPr>
            <p:ph idx="1"/>
          </p:nvPr>
        </p:nvSpPr>
        <p:spPr/>
        <p:txBody>
          <a:bodyPr>
            <a:normAutofit/>
          </a:bodyPr>
          <a:lstStyle/>
          <a:p>
            <a:r>
              <a:rPr lang="en-US" altLang="ja-JP" dirty="0"/>
              <a:t>Step</a:t>
            </a:r>
            <a:r>
              <a:rPr lang="zh-CN" altLang="en-US" dirty="0"/>
              <a:t> </a:t>
            </a:r>
            <a:r>
              <a:rPr lang="en-US" altLang="zh-CN" dirty="0"/>
              <a:t>2</a:t>
            </a:r>
            <a:r>
              <a:rPr lang="zh-CN" altLang="en-US" dirty="0"/>
              <a:t>：</a:t>
            </a:r>
            <a:r>
              <a:rPr lang="ja-JP" altLang="en-US"/>
              <a:t>小定位</a:t>
            </a:r>
            <a:r>
              <a:rPr lang="zh-CN" altLang="en-US" dirty="0"/>
              <a:t>（</a:t>
            </a:r>
            <a:r>
              <a:rPr lang="ja-JP" altLang="en-US"/>
              <a:t>找</a:t>
            </a:r>
            <a:r>
              <a:rPr lang="en-US" altLang="zh-CN" dirty="0"/>
              <a:t>1-2</a:t>
            </a:r>
            <a:r>
              <a:rPr lang="ja-JP" altLang="en-US"/>
              <a:t>句话</a:t>
            </a:r>
            <a:r>
              <a:rPr lang="zh-CN" altLang="en-US" dirty="0"/>
              <a:t>）</a:t>
            </a:r>
            <a:endParaRPr lang="en-US" altLang="zh-CN" sz="2800" dirty="0"/>
          </a:p>
          <a:p>
            <a:pPr lvl="1"/>
            <a:endParaRPr lang="en-US" altLang="zh-CN" sz="2800" u="sng" dirty="0"/>
          </a:p>
        </p:txBody>
      </p:sp>
      <p:sp>
        <p:nvSpPr>
          <p:cNvPr id="3" name="Title 2">
            <a:extLst>
              <a:ext uri="{FF2B5EF4-FFF2-40B4-BE49-F238E27FC236}">
                <a16:creationId xmlns:a16="http://schemas.microsoft.com/office/drawing/2014/main" id="{A26DBD46-BB97-CB4D-9DAB-BD2F5945B118}"/>
              </a:ext>
            </a:extLst>
          </p:cNvPr>
          <p:cNvSpPr>
            <a:spLocks noGrp="1"/>
          </p:cNvSpPr>
          <p:nvPr>
            <p:ph type="title"/>
          </p:nvPr>
        </p:nvSpPr>
        <p:spPr/>
        <p:txBody>
          <a:bodyPr/>
          <a:lstStyle/>
          <a:p>
            <a:r>
              <a:rPr lang="ja-JP" altLang="en-US"/>
              <a:t>可定位</a:t>
            </a:r>
            <a:endParaRPr lang="en-US" dirty="0"/>
          </a:p>
        </p:txBody>
      </p:sp>
    </p:spTree>
    <p:extLst>
      <p:ext uri="{BB962C8B-B14F-4D97-AF65-F5344CB8AC3E}">
        <p14:creationId xmlns:p14="http://schemas.microsoft.com/office/powerpoint/2010/main" val="16931577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64CBB-9077-B442-BC51-BF7A4397D0AF}"/>
              </a:ext>
            </a:extLst>
          </p:cNvPr>
          <p:cNvSpPr>
            <a:spLocks noGrp="1"/>
          </p:cNvSpPr>
          <p:nvPr>
            <p:ph idx="1"/>
          </p:nvPr>
        </p:nvSpPr>
        <p:spPr/>
        <p:txBody>
          <a:bodyPr>
            <a:normAutofit/>
          </a:bodyPr>
          <a:lstStyle/>
          <a:p>
            <a:r>
              <a:rPr lang="en-US" altLang="ja-JP" dirty="0"/>
              <a:t>Step</a:t>
            </a:r>
            <a:r>
              <a:rPr lang="zh-CN" altLang="en-US" dirty="0"/>
              <a:t> </a:t>
            </a:r>
            <a:r>
              <a:rPr lang="en-US" altLang="zh-CN" dirty="0"/>
              <a:t>2</a:t>
            </a:r>
            <a:r>
              <a:rPr lang="zh-CN" altLang="en-US" dirty="0"/>
              <a:t>：</a:t>
            </a:r>
            <a:r>
              <a:rPr lang="ja-JP" altLang="en-US" strike="sngStrike"/>
              <a:t>小定位</a:t>
            </a:r>
            <a:r>
              <a:rPr lang="zh-CN" altLang="en-US" strike="sngStrike" dirty="0"/>
              <a:t>（</a:t>
            </a:r>
            <a:r>
              <a:rPr lang="ja-JP" altLang="en-US" strike="sngStrike"/>
              <a:t>找</a:t>
            </a:r>
            <a:r>
              <a:rPr lang="en-US" altLang="zh-CN" strike="sngStrike" dirty="0"/>
              <a:t>1-2</a:t>
            </a:r>
            <a:r>
              <a:rPr lang="ja-JP" altLang="en-US" strike="sngStrike"/>
              <a:t>句话</a:t>
            </a:r>
            <a:r>
              <a:rPr lang="zh-CN" altLang="en-US" strike="sngStrike" dirty="0"/>
              <a:t>）</a:t>
            </a:r>
            <a:endParaRPr lang="en-US" altLang="zh-CN" sz="2800" strike="sngStrike" dirty="0"/>
          </a:p>
          <a:p>
            <a:pPr lvl="1"/>
            <a:endParaRPr lang="en-US" altLang="zh-CN" sz="2800" u="sng" dirty="0"/>
          </a:p>
          <a:p>
            <a:r>
              <a:rPr lang="en-US" altLang="zh-CN" dirty="0"/>
              <a:t>Step</a:t>
            </a:r>
            <a:r>
              <a:rPr lang="zh-CN" altLang="en-US" dirty="0"/>
              <a:t> </a:t>
            </a:r>
            <a:r>
              <a:rPr lang="en-US" altLang="zh-CN" dirty="0"/>
              <a:t>2</a:t>
            </a:r>
            <a:r>
              <a:rPr lang="zh-CN" altLang="en-US" dirty="0"/>
              <a:t>：</a:t>
            </a:r>
            <a:r>
              <a:rPr lang="ja-JP" altLang="en-US"/>
              <a:t>读完题干</a:t>
            </a:r>
            <a:r>
              <a:rPr lang="zh-CN" altLang="en-US" dirty="0"/>
              <a:t>，</a:t>
            </a:r>
            <a:r>
              <a:rPr lang="ja-JP" altLang="en-US">
                <a:highlight>
                  <a:srgbClr val="FFFF00"/>
                </a:highlight>
              </a:rPr>
              <a:t>记住问题</a:t>
            </a:r>
            <a:r>
              <a:rPr lang="zh-CN" altLang="en-US" dirty="0"/>
              <a:t>，通过</a:t>
            </a:r>
            <a:r>
              <a:rPr lang="zh-CN" altLang="en-US" dirty="0">
                <a:solidFill>
                  <a:srgbClr val="FF0000"/>
                </a:solidFill>
              </a:rPr>
              <a:t>定位词</a:t>
            </a:r>
            <a:r>
              <a:rPr lang="zh-CN" altLang="en-US" dirty="0"/>
              <a:t>找</a:t>
            </a:r>
            <a:r>
              <a:rPr lang="en-US" altLang="zh-CN" dirty="0"/>
              <a:t>1-2</a:t>
            </a:r>
            <a:r>
              <a:rPr lang="ja-JP" altLang="en-US"/>
              <a:t>句话</a:t>
            </a:r>
            <a:endParaRPr lang="zh-CN" altLang="en-US" dirty="0">
              <a:solidFill>
                <a:srgbClr val="FF0000"/>
              </a:solidFill>
            </a:endParaRPr>
          </a:p>
        </p:txBody>
      </p:sp>
      <p:sp>
        <p:nvSpPr>
          <p:cNvPr id="3" name="Title 2">
            <a:extLst>
              <a:ext uri="{FF2B5EF4-FFF2-40B4-BE49-F238E27FC236}">
                <a16:creationId xmlns:a16="http://schemas.microsoft.com/office/drawing/2014/main" id="{A26DBD46-BB97-CB4D-9DAB-BD2F5945B118}"/>
              </a:ext>
            </a:extLst>
          </p:cNvPr>
          <p:cNvSpPr>
            <a:spLocks noGrp="1"/>
          </p:cNvSpPr>
          <p:nvPr>
            <p:ph type="title"/>
          </p:nvPr>
        </p:nvSpPr>
        <p:spPr/>
        <p:txBody>
          <a:bodyPr/>
          <a:lstStyle/>
          <a:p>
            <a:r>
              <a:rPr lang="ja-JP" altLang="en-US"/>
              <a:t>可定位</a:t>
            </a:r>
            <a:endParaRPr lang="en-US" dirty="0"/>
          </a:p>
        </p:txBody>
      </p:sp>
    </p:spTree>
    <p:extLst>
      <p:ext uri="{BB962C8B-B14F-4D97-AF65-F5344CB8AC3E}">
        <p14:creationId xmlns:p14="http://schemas.microsoft.com/office/powerpoint/2010/main" val="110620517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67F2B3-641E-0346-8BF0-5EF5E7EE837C}"/>
              </a:ext>
            </a:extLst>
          </p:cNvPr>
          <p:cNvSpPr>
            <a:spLocks noGrp="1"/>
          </p:cNvSpPr>
          <p:nvPr>
            <p:ph idx="1"/>
          </p:nvPr>
        </p:nvSpPr>
        <p:spPr/>
        <p:txBody>
          <a:bodyPr/>
          <a:lstStyle/>
          <a:p>
            <a:r>
              <a:rPr lang="en-US" dirty="0"/>
              <a:t>23-3-7. According to paragraph 4, researchers have organized and structured </a:t>
            </a:r>
            <a:r>
              <a:rPr lang="en-US" dirty="0">
                <a:solidFill>
                  <a:srgbClr val="FF0000"/>
                </a:solidFill>
              </a:rPr>
              <a:t>Australian rock art </a:t>
            </a:r>
            <a:r>
              <a:rPr lang="en-US" dirty="0"/>
              <a:t>by distinguishing between which of the following?</a:t>
            </a:r>
          </a:p>
          <a:p>
            <a:endParaRPr lang="en-US" dirty="0"/>
          </a:p>
          <a:p>
            <a:endParaRPr lang="en-US" dirty="0"/>
          </a:p>
        </p:txBody>
      </p:sp>
    </p:spTree>
    <p:extLst>
      <p:ext uri="{BB962C8B-B14F-4D97-AF65-F5344CB8AC3E}">
        <p14:creationId xmlns:p14="http://schemas.microsoft.com/office/powerpoint/2010/main" val="4369181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67F2B3-641E-0346-8BF0-5EF5E7EE837C}"/>
              </a:ext>
            </a:extLst>
          </p:cNvPr>
          <p:cNvSpPr>
            <a:spLocks noGrp="1"/>
          </p:cNvSpPr>
          <p:nvPr>
            <p:ph idx="1"/>
          </p:nvPr>
        </p:nvSpPr>
        <p:spPr/>
        <p:txBody>
          <a:bodyPr/>
          <a:lstStyle/>
          <a:p>
            <a:r>
              <a:rPr lang="en-US" dirty="0"/>
              <a:t>23-3-7. According to paragraph 4, researchers have organized and structured </a:t>
            </a:r>
            <a:r>
              <a:rPr lang="en-US" dirty="0">
                <a:solidFill>
                  <a:srgbClr val="FF0000"/>
                </a:solidFill>
              </a:rPr>
              <a:t>Australian rock art </a:t>
            </a:r>
            <a:r>
              <a:rPr lang="en-US" dirty="0">
                <a:highlight>
                  <a:srgbClr val="FFFF00"/>
                </a:highlight>
              </a:rPr>
              <a:t>by distinguishing</a:t>
            </a:r>
            <a:r>
              <a:rPr lang="en-US" dirty="0"/>
              <a:t> between which of the following?</a:t>
            </a:r>
          </a:p>
          <a:p>
            <a:endParaRPr lang="en-US" dirty="0"/>
          </a:p>
          <a:p>
            <a:endParaRPr lang="en-US" dirty="0"/>
          </a:p>
        </p:txBody>
      </p:sp>
    </p:spTree>
    <p:extLst>
      <p:ext uri="{BB962C8B-B14F-4D97-AF65-F5344CB8AC3E}">
        <p14:creationId xmlns:p14="http://schemas.microsoft.com/office/powerpoint/2010/main" val="2687528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3A6C28-3F54-0340-8AD4-FA0CF25D7954}"/>
              </a:ext>
            </a:extLst>
          </p:cNvPr>
          <p:cNvSpPr>
            <a:spLocks noGrp="1"/>
          </p:cNvSpPr>
          <p:nvPr>
            <p:ph idx="1"/>
          </p:nvPr>
        </p:nvSpPr>
        <p:spPr/>
        <p:txBody>
          <a:bodyPr>
            <a:normAutofit lnSpcReduction="10000"/>
          </a:bodyPr>
          <a:lstStyle/>
          <a:p>
            <a:endParaRPr lang="en-US" altLang="ja-JP" dirty="0"/>
          </a:p>
          <a:p>
            <a:endParaRPr lang="en-US" altLang="ja-JP" dirty="0"/>
          </a:p>
          <a:p>
            <a:endParaRPr lang="en-US" altLang="ja-JP" dirty="0"/>
          </a:p>
          <a:p>
            <a:endParaRPr lang="en-US" altLang="ja-JP" dirty="0"/>
          </a:p>
          <a:p>
            <a:endParaRPr lang="en-US" altLang="ja-JP" dirty="0"/>
          </a:p>
          <a:p>
            <a:endParaRPr lang="en-US" altLang="ja-JP" dirty="0"/>
          </a:p>
          <a:p>
            <a:r>
              <a:rPr lang="ja-JP" altLang="en-US"/>
              <a:t>时间变短</a:t>
            </a:r>
          </a:p>
          <a:p>
            <a:r>
              <a:rPr lang="ja-JP" altLang="en-US"/>
              <a:t>题量变少</a:t>
            </a:r>
          </a:p>
          <a:p>
            <a:r>
              <a:rPr lang="ja-JP" altLang="en-US">
                <a:solidFill>
                  <a:srgbClr val="0070C0"/>
                </a:solidFill>
              </a:rPr>
              <a:t>难度“好像”增加</a:t>
            </a:r>
          </a:p>
          <a:p>
            <a:endParaRPr lang="en-US" dirty="0"/>
          </a:p>
        </p:txBody>
      </p:sp>
      <p:sp>
        <p:nvSpPr>
          <p:cNvPr id="3" name="Title 2">
            <a:extLst>
              <a:ext uri="{FF2B5EF4-FFF2-40B4-BE49-F238E27FC236}">
                <a16:creationId xmlns:a16="http://schemas.microsoft.com/office/drawing/2014/main" id="{F9755972-E28B-A24E-A6D2-47A4205B9C84}"/>
              </a:ext>
            </a:extLst>
          </p:cNvPr>
          <p:cNvSpPr>
            <a:spLocks noGrp="1"/>
          </p:cNvSpPr>
          <p:nvPr>
            <p:ph type="title"/>
          </p:nvPr>
        </p:nvSpPr>
        <p:spPr/>
        <p:txBody>
          <a:bodyPr>
            <a:normAutofit/>
          </a:bodyPr>
          <a:lstStyle/>
          <a:p>
            <a:r>
              <a:rPr lang="en-US" altLang="ja-JP" dirty="0"/>
              <a:t>2019.8.1</a:t>
            </a:r>
            <a:r>
              <a:rPr lang="ja-JP" altLang="en-US"/>
              <a:t>改革</a:t>
            </a:r>
            <a:endParaRPr lang="en-US" dirty="0"/>
          </a:p>
        </p:txBody>
      </p:sp>
      <p:pic>
        <p:nvPicPr>
          <p:cNvPr id="4" name="Picture 3">
            <a:extLst>
              <a:ext uri="{FF2B5EF4-FFF2-40B4-BE49-F238E27FC236}">
                <a16:creationId xmlns:a16="http://schemas.microsoft.com/office/drawing/2014/main" id="{3ECEDA6C-7B37-B14B-9B95-CAECBAD6DBD1}"/>
              </a:ext>
            </a:extLst>
          </p:cNvPr>
          <p:cNvPicPr>
            <a:picLocks noChangeAspect="1"/>
          </p:cNvPicPr>
          <p:nvPr/>
        </p:nvPicPr>
        <p:blipFill>
          <a:blip r:embed="rId2"/>
          <a:stretch>
            <a:fillRect/>
          </a:stretch>
        </p:blipFill>
        <p:spPr>
          <a:xfrm>
            <a:off x="838200" y="1371600"/>
            <a:ext cx="4191000" cy="2781300"/>
          </a:xfrm>
          <a:prstGeom prst="rect">
            <a:avLst/>
          </a:prstGeom>
        </p:spPr>
      </p:pic>
      <p:pic>
        <p:nvPicPr>
          <p:cNvPr id="5" name="Picture 4">
            <a:extLst>
              <a:ext uri="{FF2B5EF4-FFF2-40B4-BE49-F238E27FC236}">
                <a16:creationId xmlns:a16="http://schemas.microsoft.com/office/drawing/2014/main" id="{B1096685-0FAA-354F-ACE7-9288504295EB}"/>
              </a:ext>
            </a:extLst>
          </p:cNvPr>
          <p:cNvPicPr>
            <a:picLocks noChangeAspect="1"/>
          </p:cNvPicPr>
          <p:nvPr/>
        </p:nvPicPr>
        <p:blipFill>
          <a:blip r:embed="rId3"/>
          <a:stretch>
            <a:fillRect/>
          </a:stretch>
        </p:blipFill>
        <p:spPr>
          <a:xfrm>
            <a:off x="6370449" y="766763"/>
            <a:ext cx="4533900" cy="5410200"/>
          </a:xfrm>
          <a:prstGeom prst="rect">
            <a:avLst/>
          </a:prstGeom>
        </p:spPr>
      </p:pic>
    </p:spTree>
    <p:extLst>
      <p:ext uri="{BB962C8B-B14F-4D97-AF65-F5344CB8AC3E}">
        <p14:creationId xmlns:p14="http://schemas.microsoft.com/office/powerpoint/2010/main" val="319913383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3F1D91-1EB1-D84D-ACBE-47DD9261D3A3}"/>
              </a:ext>
            </a:extLst>
          </p:cNvPr>
          <p:cNvSpPr>
            <a:spLocks noGrp="1"/>
          </p:cNvSpPr>
          <p:nvPr>
            <p:ph idx="1"/>
          </p:nvPr>
        </p:nvSpPr>
        <p:spPr>
          <a:xfrm>
            <a:off x="87086" y="0"/>
            <a:ext cx="12017828" cy="6858000"/>
          </a:xfrm>
          <a:solidFill>
            <a:schemeClr val="bg1"/>
          </a:solidFill>
          <a:ln>
            <a:noFill/>
          </a:ln>
        </p:spPr>
        <p:txBody>
          <a:bodyPr>
            <a:noAutofit/>
          </a:bodyPr>
          <a:lstStyle/>
          <a:p>
            <a:r>
              <a:rPr lang="en-US" sz="2100" dirty="0"/>
              <a:t>Although the remarkable antiquity of </a:t>
            </a:r>
            <a:r>
              <a:rPr lang="en-US" sz="2100" dirty="0">
                <a:solidFill>
                  <a:srgbClr val="FF0000"/>
                </a:solidFill>
              </a:rPr>
              <a:t>Australia’s</a:t>
            </a:r>
            <a:r>
              <a:rPr lang="en-US" sz="2100" dirty="0"/>
              <a:t> </a:t>
            </a:r>
            <a:r>
              <a:rPr lang="en-US" sz="2100" dirty="0">
                <a:solidFill>
                  <a:srgbClr val="FF0000"/>
                </a:solidFill>
              </a:rPr>
              <a:t>rock art </a:t>
            </a:r>
            <a:r>
              <a:rPr lang="en-US" sz="2100" dirty="0"/>
              <a:t>is now established, the sequences and meanings of its images have been widely debated. Since the mid-1970s, a reasonably stable picture has formed of the organization of </a:t>
            </a:r>
            <a:r>
              <a:rPr lang="en-US" sz="2100" dirty="0">
                <a:solidFill>
                  <a:srgbClr val="FF0000"/>
                </a:solidFill>
              </a:rPr>
              <a:t>Australian rock art</a:t>
            </a:r>
            <a:r>
              <a:rPr lang="en-US" sz="2100" dirty="0"/>
              <a:t>. In order to create a sense of structure to this picture, researchers have relied on a distinction that still underlies the forms of much indigenous visual culture</a:t>
            </a:r>
            <a:r>
              <a:rPr lang="zh-CN" altLang="en-US" sz="2100" dirty="0"/>
              <a:t> </a:t>
            </a:r>
            <a:r>
              <a:rPr lang="en-US" altLang="zh-CN" sz="2100" dirty="0"/>
              <a:t>-</a:t>
            </a:r>
            <a:r>
              <a:rPr lang="zh-CN" altLang="en-US" sz="2100" dirty="0"/>
              <a:t> </a:t>
            </a:r>
            <a:r>
              <a:rPr lang="en-US" sz="2100" dirty="0"/>
              <a:t>a distinction between geometric and figurative elements. Simple geometric repeated patterns</a:t>
            </a:r>
            <a:r>
              <a:rPr lang="zh-CN" altLang="en-US" sz="2100" dirty="0"/>
              <a:t> </a:t>
            </a:r>
            <a:r>
              <a:rPr lang="en-US" altLang="zh-CN" sz="2100" dirty="0"/>
              <a:t>-</a:t>
            </a:r>
            <a:r>
              <a:rPr lang="zh-CN" altLang="en-US" sz="2100" dirty="0"/>
              <a:t> </a:t>
            </a:r>
            <a:r>
              <a:rPr lang="en-US" sz="2100" dirty="0"/>
              <a:t>circles, concentric circles, and lines</a:t>
            </a:r>
            <a:r>
              <a:rPr lang="zh-CN" altLang="en-US" sz="2100" dirty="0"/>
              <a:t> </a:t>
            </a:r>
            <a:r>
              <a:rPr lang="en-US" altLang="zh-CN" sz="2100" dirty="0"/>
              <a:t>-</a:t>
            </a:r>
            <a:r>
              <a:rPr lang="zh-CN" altLang="en-US" sz="2100" dirty="0"/>
              <a:t> </a:t>
            </a:r>
            <a:r>
              <a:rPr lang="en-US" sz="2100" dirty="0"/>
              <a:t>constitute the iconography (characteristic images) of the earliest </a:t>
            </a:r>
            <a:r>
              <a:rPr lang="en-US" sz="2100" dirty="0">
                <a:solidFill>
                  <a:srgbClr val="FF0000"/>
                </a:solidFill>
              </a:rPr>
              <a:t>rock-art</a:t>
            </a:r>
            <a:r>
              <a:rPr lang="en-US" sz="2100" dirty="0">
                <a:solidFill>
                  <a:srgbClr val="00B0F0"/>
                </a:solidFill>
              </a:rPr>
              <a:t> </a:t>
            </a:r>
            <a:r>
              <a:rPr lang="en-US" sz="2100" dirty="0"/>
              <a:t>sites found across </a:t>
            </a:r>
            <a:r>
              <a:rPr lang="en-US" sz="2100" dirty="0">
                <a:solidFill>
                  <a:srgbClr val="FF0000"/>
                </a:solidFill>
              </a:rPr>
              <a:t>Australia</a:t>
            </a:r>
            <a:r>
              <a:rPr lang="en-US" sz="2100" dirty="0"/>
              <a:t>. The frequency with which certain simple motifs appear in these oldest sites has led </a:t>
            </a:r>
            <a:r>
              <a:rPr lang="en-US" sz="2100" dirty="0">
                <a:solidFill>
                  <a:srgbClr val="FF0000"/>
                </a:solidFill>
              </a:rPr>
              <a:t>rock-art</a:t>
            </a:r>
            <a:r>
              <a:rPr lang="en-US" sz="2100" dirty="0"/>
              <a:t> researchers to adopt a descriptive term</a:t>
            </a:r>
            <a:r>
              <a:rPr lang="zh-CN" altLang="en-US" sz="2100" dirty="0"/>
              <a:t> </a:t>
            </a:r>
            <a:r>
              <a:rPr lang="en-US" altLang="zh-CN" sz="2100" dirty="0"/>
              <a:t>-</a:t>
            </a:r>
            <a:r>
              <a:rPr lang="zh-CN" altLang="en-US" sz="2100" dirty="0"/>
              <a:t> </a:t>
            </a:r>
            <a:r>
              <a:rPr lang="en-US" sz="2100" dirty="0"/>
              <a:t>the </a:t>
            </a:r>
            <a:r>
              <a:rPr lang="en-US" sz="2100" dirty="0" err="1"/>
              <a:t>Panaramitee</a:t>
            </a:r>
            <a:r>
              <a:rPr lang="en-US" sz="2100" dirty="0"/>
              <a:t> style</a:t>
            </a:r>
            <a:r>
              <a:rPr lang="zh-CN" altLang="en-US" sz="2100" dirty="0"/>
              <a:t> </a:t>
            </a:r>
            <a:r>
              <a:rPr lang="en-US" altLang="zh-CN" sz="2100" dirty="0"/>
              <a:t>-</a:t>
            </a:r>
            <a:r>
              <a:rPr lang="zh-CN" altLang="en-US" sz="2100" dirty="0"/>
              <a:t> </a:t>
            </a:r>
            <a:r>
              <a:rPr lang="en-US" sz="2100" dirty="0"/>
              <a:t>a label which takes its name from the extensive rock pavements at </a:t>
            </a:r>
            <a:r>
              <a:rPr lang="en-US" sz="2100" dirty="0" err="1"/>
              <a:t>Panaramitee</a:t>
            </a:r>
            <a:r>
              <a:rPr lang="en-US" sz="2100" dirty="0"/>
              <a:t> North in desert South </a:t>
            </a:r>
            <a:r>
              <a:rPr lang="en-US" sz="2100" dirty="0">
                <a:solidFill>
                  <a:srgbClr val="FF0000"/>
                </a:solidFill>
              </a:rPr>
              <a:t>Australia</a:t>
            </a:r>
            <a:r>
              <a:rPr lang="en-US" sz="2100" dirty="0"/>
              <a:t>, which are covered with motifs pecked into the surface. Certain features of these engravings lead to the conclusion that they are of great age</a:t>
            </a:r>
            <a:r>
              <a:rPr lang="zh-CN" altLang="en-US" sz="2100" dirty="0"/>
              <a:t> </a:t>
            </a:r>
            <a:r>
              <a:rPr lang="en-US" altLang="zh-CN" sz="2100" dirty="0"/>
              <a:t>-</a:t>
            </a:r>
            <a:r>
              <a:rPr lang="zh-CN" altLang="en-US" sz="2100" dirty="0"/>
              <a:t> </a:t>
            </a:r>
            <a:r>
              <a:rPr lang="en-US" sz="2100" dirty="0"/>
              <a:t>geological changes had clearly happened after the designs had been made and local Aboriginal informants, when first questioned about them, seemed to know nothing of their origins. Furthermore, the designs were covered with “desert varnish ”</a:t>
            </a:r>
            <a:r>
              <a:rPr lang="en-US" altLang="zh-CN" sz="2100" dirty="0"/>
              <a:t>,</a:t>
            </a:r>
            <a:r>
              <a:rPr lang="en-US" sz="2100" dirty="0"/>
              <a:t> a glaze that develops on rock surfaces over thousands of years of exposure to the elements. The simple motifs found at </a:t>
            </a:r>
            <a:r>
              <a:rPr lang="en-US" sz="2100" dirty="0" err="1"/>
              <a:t>Panaramitee</a:t>
            </a:r>
            <a:r>
              <a:rPr lang="en-US" sz="2100" dirty="0"/>
              <a:t> are common to many </a:t>
            </a:r>
            <a:r>
              <a:rPr lang="en-US" sz="2100" dirty="0">
                <a:solidFill>
                  <a:srgbClr val="FF0000"/>
                </a:solidFill>
              </a:rPr>
              <a:t>rock-art </a:t>
            </a:r>
            <a:r>
              <a:rPr lang="en-US" sz="2100" dirty="0"/>
              <a:t>sites across </a:t>
            </a:r>
            <a:r>
              <a:rPr lang="en-US" sz="2100" dirty="0">
                <a:solidFill>
                  <a:srgbClr val="FF0000"/>
                </a:solidFill>
              </a:rPr>
              <a:t>Australia</a:t>
            </a:r>
            <a:r>
              <a:rPr lang="en-US" sz="2100" dirty="0"/>
              <a:t>. Indeed, sites with engravings of geometric shapes are also to be found on the island of Tasmania, which was separated from the mainland of the continent some 10,000 years ago.</a:t>
            </a:r>
          </a:p>
          <a:p>
            <a:r>
              <a:rPr lang="en-US" sz="2100" dirty="0"/>
              <a:t>23-3-7. According to paragraph 4, researchers have organized and structured </a:t>
            </a:r>
            <a:r>
              <a:rPr lang="en-US" sz="2100" dirty="0">
                <a:solidFill>
                  <a:srgbClr val="FF0000"/>
                </a:solidFill>
              </a:rPr>
              <a:t>Australian rock art </a:t>
            </a:r>
            <a:r>
              <a:rPr lang="en-US" sz="2100" dirty="0">
                <a:highlight>
                  <a:srgbClr val="FFFF00"/>
                </a:highlight>
              </a:rPr>
              <a:t>by distinguishing </a:t>
            </a:r>
            <a:r>
              <a:rPr lang="en-US" sz="2100" dirty="0"/>
              <a:t>between which of the following?</a:t>
            </a:r>
          </a:p>
        </p:txBody>
      </p:sp>
    </p:spTree>
    <p:extLst>
      <p:ext uri="{BB962C8B-B14F-4D97-AF65-F5344CB8AC3E}">
        <p14:creationId xmlns:p14="http://schemas.microsoft.com/office/powerpoint/2010/main" val="103586342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3F1D91-1EB1-D84D-ACBE-47DD9261D3A3}"/>
              </a:ext>
            </a:extLst>
          </p:cNvPr>
          <p:cNvSpPr>
            <a:spLocks noGrp="1"/>
          </p:cNvSpPr>
          <p:nvPr>
            <p:ph idx="1"/>
          </p:nvPr>
        </p:nvSpPr>
        <p:spPr>
          <a:xfrm>
            <a:off x="87086" y="0"/>
            <a:ext cx="12017828" cy="6858000"/>
          </a:xfrm>
          <a:solidFill>
            <a:schemeClr val="bg1"/>
          </a:solidFill>
          <a:ln>
            <a:noFill/>
          </a:ln>
        </p:spPr>
        <p:txBody>
          <a:bodyPr>
            <a:noAutofit/>
          </a:bodyPr>
          <a:lstStyle/>
          <a:p>
            <a:r>
              <a:rPr lang="en-US" sz="2100" dirty="0"/>
              <a:t>Although the remarkable antiquity of </a:t>
            </a:r>
            <a:r>
              <a:rPr lang="en-US" sz="2100" dirty="0">
                <a:solidFill>
                  <a:srgbClr val="FF0000"/>
                </a:solidFill>
              </a:rPr>
              <a:t>Australia’s</a:t>
            </a:r>
            <a:r>
              <a:rPr lang="en-US" sz="2100" dirty="0"/>
              <a:t> </a:t>
            </a:r>
            <a:r>
              <a:rPr lang="en-US" sz="2100" dirty="0">
                <a:solidFill>
                  <a:srgbClr val="FF0000"/>
                </a:solidFill>
              </a:rPr>
              <a:t>rock art </a:t>
            </a:r>
            <a:r>
              <a:rPr lang="en-US" sz="2100" dirty="0"/>
              <a:t>is now established, the sequences and meanings of its images have been widely debated. Since the mid-1970s, a reasonably stable picture has formed of the organization of </a:t>
            </a:r>
            <a:r>
              <a:rPr lang="en-US" sz="2100" dirty="0">
                <a:solidFill>
                  <a:srgbClr val="FF0000"/>
                </a:solidFill>
              </a:rPr>
              <a:t>Australian rock art</a:t>
            </a:r>
            <a:r>
              <a:rPr lang="en-US" sz="2100" dirty="0"/>
              <a:t>. In order to create a sense of structure to this picture, researchers have relied on a distinction that still underlies the forms of much indigenous visual culture</a:t>
            </a:r>
            <a:r>
              <a:rPr lang="zh-CN" altLang="en-US" sz="2100" dirty="0"/>
              <a:t> </a:t>
            </a:r>
            <a:r>
              <a:rPr lang="en-US" altLang="zh-CN" sz="2100" dirty="0"/>
              <a:t>-</a:t>
            </a:r>
            <a:r>
              <a:rPr lang="zh-CN" altLang="en-US" sz="2100" dirty="0"/>
              <a:t> </a:t>
            </a:r>
            <a:r>
              <a:rPr lang="en-US" sz="2100" dirty="0"/>
              <a:t>a distinction between geometric and figurative elements. Simple geometric repeated patterns</a:t>
            </a:r>
            <a:r>
              <a:rPr lang="zh-CN" altLang="en-US" sz="2100" dirty="0"/>
              <a:t> </a:t>
            </a:r>
            <a:r>
              <a:rPr lang="en-US" altLang="zh-CN" sz="2100" dirty="0"/>
              <a:t>-</a:t>
            </a:r>
            <a:r>
              <a:rPr lang="zh-CN" altLang="en-US" sz="2100" dirty="0"/>
              <a:t> </a:t>
            </a:r>
            <a:r>
              <a:rPr lang="en-US" sz="2100" dirty="0"/>
              <a:t>circles, concentric circles, and lines</a:t>
            </a:r>
            <a:r>
              <a:rPr lang="zh-CN" altLang="en-US" sz="2100" dirty="0"/>
              <a:t> </a:t>
            </a:r>
            <a:r>
              <a:rPr lang="en-US" altLang="zh-CN" sz="2100" dirty="0"/>
              <a:t>-</a:t>
            </a:r>
            <a:r>
              <a:rPr lang="zh-CN" altLang="en-US" sz="2100" dirty="0"/>
              <a:t> </a:t>
            </a:r>
            <a:r>
              <a:rPr lang="en-US" sz="2100" dirty="0"/>
              <a:t>constitute the iconography (characteristic images) of the earliest </a:t>
            </a:r>
            <a:r>
              <a:rPr lang="en-US" sz="2100" dirty="0">
                <a:solidFill>
                  <a:srgbClr val="FF0000"/>
                </a:solidFill>
              </a:rPr>
              <a:t>rock-art</a:t>
            </a:r>
            <a:r>
              <a:rPr lang="en-US" sz="2100" dirty="0">
                <a:solidFill>
                  <a:srgbClr val="00B0F0"/>
                </a:solidFill>
              </a:rPr>
              <a:t> </a:t>
            </a:r>
            <a:r>
              <a:rPr lang="en-US" sz="2100" dirty="0"/>
              <a:t>sites found across </a:t>
            </a:r>
            <a:r>
              <a:rPr lang="en-US" sz="2100" dirty="0">
                <a:solidFill>
                  <a:srgbClr val="FF0000"/>
                </a:solidFill>
              </a:rPr>
              <a:t>Australia</a:t>
            </a:r>
            <a:r>
              <a:rPr lang="en-US" sz="2100" dirty="0"/>
              <a:t>. The frequency with which certain simple motifs appear in these oldest sites has led </a:t>
            </a:r>
            <a:r>
              <a:rPr lang="en-US" sz="2100" dirty="0">
                <a:solidFill>
                  <a:srgbClr val="FF0000"/>
                </a:solidFill>
              </a:rPr>
              <a:t>rock-art</a:t>
            </a:r>
            <a:r>
              <a:rPr lang="en-US" sz="2100" dirty="0"/>
              <a:t> researchers to adopt a descriptive term</a:t>
            </a:r>
            <a:r>
              <a:rPr lang="zh-CN" altLang="en-US" sz="2100" dirty="0"/>
              <a:t> </a:t>
            </a:r>
            <a:r>
              <a:rPr lang="en-US" altLang="zh-CN" sz="2100" dirty="0"/>
              <a:t>-</a:t>
            </a:r>
            <a:r>
              <a:rPr lang="zh-CN" altLang="en-US" sz="2100" dirty="0"/>
              <a:t> </a:t>
            </a:r>
            <a:r>
              <a:rPr lang="en-US" sz="2100" dirty="0"/>
              <a:t>the </a:t>
            </a:r>
            <a:r>
              <a:rPr lang="en-US" sz="2100" dirty="0" err="1"/>
              <a:t>Panaramitee</a:t>
            </a:r>
            <a:r>
              <a:rPr lang="en-US" sz="2100" dirty="0"/>
              <a:t> style</a:t>
            </a:r>
            <a:r>
              <a:rPr lang="zh-CN" altLang="en-US" sz="2100" dirty="0"/>
              <a:t> </a:t>
            </a:r>
            <a:r>
              <a:rPr lang="en-US" altLang="zh-CN" sz="2100" dirty="0"/>
              <a:t>-</a:t>
            </a:r>
            <a:r>
              <a:rPr lang="zh-CN" altLang="en-US" sz="2100" dirty="0"/>
              <a:t> </a:t>
            </a:r>
            <a:r>
              <a:rPr lang="en-US" sz="2100" dirty="0"/>
              <a:t>a label which takes its name from the extensive rock pavements at </a:t>
            </a:r>
            <a:r>
              <a:rPr lang="en-US" sz="2100" dirty="0" err="1"/>
              <a:t>Panaramitee</a:t>
            </a:r>
            <a:r>
              <a:rPr lang="en-US" sz="2100" dirty="0"/>
              <a:t> North in desert South </a:t>
            </a:r>
            <a:r>
              <a:rPr lang="en-US" sz="2100" dirty="0">
                <a:solidFill>
                  <a:srgbClr val="FF0000"/>
                </a:solidFill>
              </a:rPr>
              <a:t>Australia</a:t>
            </a:r>
            <a:r>
              <a:rPr lang="en-US" sz="2100" dirty="0"/>
              <a:t>, which are covered with motifs pecked into the surface. Certain features of these engravings lead to the conclusion that they are of great age</a:t>
            </a:r>
            <a:r>
              <a:rPr lang="zh-CN" altLang="en-US" sz="2100" dirty="0"/>
              <a:t> </a:t>
            </a:r>
            <a:r>
              <a:rPr lang="en-US" altLang="zh-CN" sz="2100" dirty="0"/>
              <a:t>-</a:t>
            </a:r>
            <a:r>
              <a:rPr lang="zh-CN" altLang="en-US" sz="2100" dirty="0"/>
              <a:t> </a:t>
            </a:r>
            <a:r>
              <a:rPr lang="en-US" sz="2100" dirty="0"/>
              <a:t>geological changes had clearly happened after the designs had been made and local Aboriginal informants, when first questioned about them, seemed to know nothing of their origins. Furthermore, the designs were covered with “desert varnish”</a:t>
            </a:r>
            <a:r>
              <a:rPr lang="en-US" altLang="zh-CN" sz="2100" dirty="0"/>
              <a:t>,</a:t>
            </a:r>
            <a:r>
              <a:rPr lang="en-US" sz="2100" dirty="0"/>
              <a:t> a glaze that develops on rock surfaces over thousands of years of exposure to the elements. The simple motifs found at </a:t>
            </a:r>
            <a:r>
              <a:rPr lang="en-US" sz="2100" dirty="0" err="1"/>
              <a:t>Panaramitee</a:t>
            </a:r>
            <a:r>
              <a:rPr lang="en-US" sz="2100" dirty="0"/>
              <a:t> are common to many </a:t>
            </a:r>
            <a:r>
              <a:rPr lang="en-US" sz="2100" dirty="0">
                <a:solidFill>
                  <a:srgbClr val="FF0000"/>
                </a:solidFill>
              </a:rPr>
              <a:t>rock-art </a:t>
            </a:r>
            <a:r>
              <a:rPr lang="en-US" sz="2100" dirty="0"/>
              <a:t>sites across </a:t>
            </a:r>
            <a:r>
              <a:rPr lang="en-US" sz="2100" dirty="0">
                <a:solidFill>
                  <a:srgbClr val="FF0000"/>
                </a:solidFill>
              </a:rPr>
              <a:t>Australia</a:t>
            </a:r>
            <a:r>
              <a:rPr lang="en-US" sz="2100" dirty="0"/>
              <a:t>. Indeed, sites with engravings of geometric shapes are also to be found on the island of Tasmania, which was separated from the mainland of the continent some 10,000 years ago.</a:t>
            </a:r>
          </a:p>
          <a:p>
            <a:r>
              <a:rPr lang="en-US" sz="2100" dirty="0"/>
              <a:t>23-3-7. According to paragraph 4, researchers have organized and structured </a:t>
            </a:r>
            <a:r>
              <a:rPr lang="en-US" sz="2100" dirty="0">
                <a:solidFill>
                  <a:srgbClr val="FF0000"/>
                </a:solidFill>
              </a:rPr>
              <a:t>Australian rock art </a:t>
            </a:r>
            <a:r>
              <a:rPr lang="en-US" sz="2100" dirty="0">
                <a:highlight>
                  <a:srgbClr val="FFFF00"/>
                </a:highlight>
              </a:rPr>
              <a:t>by distinguishing </a:t>
            </a:r>
            <a:r>
              <a:rPr lang="en-US" sz="2100" dirty="0"/>
              <a:t>between which of the following?</a:t>
            </a:r>
          </a:p>
        </p:txBody>
      </p:sp>
    </p:spTree>
    <p:extLst>
      <p:ext uri="{BB962C8B-B14F-4D97-AF65-F5344CB8AC3E}">
        <p14:creationId xmlns:p14="http://schemas.microsoft.com/office/powerpoint/2010/main" val="163152956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3F1D91-1EB1-D84D-ACBE-47DD9261D3A3}"/>
              </a:ext>
            </a:extLst>
          </p:cNvPr>
          <p:cNvSpPr>
            <a:spLocks noGrp="1"/>
          </p:cNvSpPr>
          <p:nvPr>
            <p:ph idx="1"/>
          </p:nvPr>
        </p:nvSpPr>
        <p:spPr>
          <a:xfrm>
            <a:off x="87086" y="0"/>
            <a:ext cx="12017828" cy="6858000"/>
          </a:xfrm>
          <a:solidFill>
            <a:schemeClr val="bg1"/>
          </a:solidFill>
          <a:ln>
            <a:noFill/>
          </a:ln>
        </p:spPr>
        <p:txBody>
          <a:bodyPr>
            <a:noAutofit/>
          </a:bodyPr>
          <a:lstStyle/>
          <a:p>
            <a:r>
              <a:rPr lang="en-US" sz="2100" dirty="0"/>
              <a:t>Although the remarkable antiquity of </a:t>
            </a:r>
            <a:r>
              <a:rPr lang="en-US" sz="2100" dirty="0">
                <a:solidFill>
                  <a:srgbClr val="FF0000"/>
                </a:solidFill>
              </a:rPr>
              <a:t>Australia’s</a:t>
            </a:r>
            <a:r>
              <a:rPr lang="en-US" sz="2100" dirty="0"/>
              <a:t> </a:t>
            </a:r>
            <a:r>
              <a:rPr lang="en-US" sz="2100" dirty="0">
                <a:solidFill>
                  <a:srgbClr val="FF0000"/>
                </a:solidFill>
              </a:rPr>
              <a:t>rock art </a:t>
            </a:r>
            <a:r>
              <a:rPr lang="en-US" sz="2100" dirty="0"/>
              <a:t>is now established, the sequences and meanings of its images have been widely debated. Since the mid-1970s, a reasonably stable picture has formed of the organization of </a:t>
            </a:r>
            <a:r>
              <a:rPr lang="en-US" sz="2100" dirty="0">
                <a:solidFill>
                  <a:srgbClr val="FF0000"/>
                </a:solidFill>
              </a:rPr>
              <a:t>Australian rock art</a:t>
            </a:r>
            <a:r>
              <a:rPr lang="en-US" sz="2100" dirty="0"/>
              <a:t>. In order to create a sense of structure to this picture, </a:t>
            </a:r>
            <a:r>
              <a:rPr lang="en-US" sz="2100" dirty="0">
                <a:highlight>
                  <a:srgbClr val="FFFF00"/>
                </a:highlight>
              </a:rPr>
              <a:t>researchers have relied on a distinction</a:t>
            </a:r>
            <a:r>
              <a:rPr lang="en-US" sz="2100" dirty="0"/>
              <a:t> that still underlies the forms of much indigenous visual culture</a:t>
            </a:r>
            <a:r>
              <a:rPr lang="zh-CN" altLang="en-US" sz="2100" dirty="0"/>
              <a:t> </a:t>
            </a:r>
            <a:r>
              <a:rPr lang="en-US" altLang="zh-CN" sz="2100" dirty="0"/>
              <a:t>-</a:t>
            </a:r>
            <a:r>
              <a:rPr lang="zh-CN" altLang="en-US" sz="2100" dirty="0"/>
              <a:t> </a:t>
            </a:r>
            <a:r>
              <a:rPr lang="en-US" sz="2100" dirty="0"/>
              <a:t>a distinction between geometric and figurative elements. Simple geometric repeated patterns</a:t>
            </a:r>
            <a:r>
              <a:rPr lang="zh-CN" altLang="en-US" sz="2100" dirty="0"/>
              <a:t> </a:t>
            </a:r>
            <a:r>
              <a:rPr lang="en-US" altLang="zh-CN" sz="2100" dirty="0"/>
              <a:t>-</a:t>
            </a:r>
            <a:r>
              <a:rPr lang="zh-CN" altLang="en-US" sz="2100" dirty="0"/>
              <a:t> </a:t>
            </a:r>
            <a:r>
              <a:rPr lang="en-US" sz="2100" dirty="0"/>
              <a:t>circles, concentric circles, and lines</a:t>
            </a:r>
            <a:r>
              <a:rPr lang="zh-CN" altLang="en-US" sz="2100" dirty="0"/>
              <a:t> </a:t>
            </a:r>
            <a:r>
              <a:rPr lang="en-US" altLang="zh-CN" sz="2100" dirty="0"/>
              <a:t>-</a:t>
            </a:r>
            <a:r>
              <a:rPr lang="zh-CN" altLang="en-US" sz="2100" dirty="0"/>
              <a:t> </a:t>
            </a:r>
            <a:r>
              <a:rPr lang="en-US" sz="2100" dirty="0"/>
              <a:t>constitute the iconography (characteristic images) of the earliest </a:t>
            </a:r>
            <a:r>
              <a:rPr lang="en-US" sz="2100" dirty="0">
                <a:solidFill>
                  <a:srgbClr val="FF0000"/>
                </a:solidFill>
              </a:rPr>
              <a:t>rock-art</a:t>
            </a:r>
            <a:r>
              <a:rPr lang="en-US" sz="2100" dirty="0">
                <a:solidFill>
                  <a:srgbClr val="00B0F0"/>
                </a:solidFill>
              </a:rPr>
              <a:t> </a:t>
            </a:r>
            <a:r>
              <a:rPr lang="en-US" sz="2100" dirty="0"/>
              <a:t>sites found across </a:t>
            </a:r>
            <a:r>
              <a:rPr lang="en-US" sz="2100" dirty="0">
                <a:solidFill>
                  <a:srgbClr val="FF0000"/>
                </a:solidFill>
              </a:rPr>
              <a:t>Australia</a:t>
            </a:r>
            <a:r>
              <a:rPr lang="en-US" sz="2100" dirty="0"/>
              <a:t>. The frequency with which certain simple motifs appear in these oldest sites has led </a:t>
            </a:r>
            <a:r>
              <a:rPr lang="en-US" sz="2100" dirty="0">
                <a:solidFill>
                  <a:srgbClr val="FF0000"/>
                </a:solidFill>
              </a:rPr>
              <a:t>rock-art</a:t>
            </a:r>
            <a:r>
              <a:rPr lang="en-US" sz="2100" dirty="0"/>
              <a:t> researchers to adopt a descriptive term</a:t>
            </a:r>
            <a:r>
              <a:rPr lang="zh-CN" altLang="en-US" sz="2100" dirty="0"/>
              <a:t> </a:t>
            </a:r>
            <a:r>
              <a:rPr lang="en-US" altLang="zh-CN" sz="2100" dirty="0"/>
              <a:t>-</a:t>
            </a:r>
            <a:r>
              <a:rPr lang="zh-CN" altLang="en-US" sz="2100" dirty="0"/>
              <a:t> </a:t>
            </a:r>
            <a:r>
              <a:rPr lang="en-US" sz="2100" dirty="0"/>
              <a:t>the </a:t>
            </a:r>
            <a:r>
              <a:rPr lang="en-US" sz="2100" dirty="0" err="1"/>
              <a:t>Panaramitee</a:t>
            </a:r>
            <a:r>
              <a:rPr lang="en-US" sz="2100" dirty="0"/>
              <a:t> style</a:t>
            </a:r>
            <a:r>
              <a:rPr lang="zh-CN" altLang="en-US" sz="2100" dirty="0"/>
              <a:t> </a:t>
            </a:r>
            <a:r>
              <a:rPr lang="en-US" altLang="zh-CN" sz="2100" dirty="0"/>
              <a:t>-</a:t>
            </a:r>
            <a:r>
              <a:rPr lang="zh-CN" altLang="en-US" sz="2100" dirty="0"/>
              <a:t> </a:t>
            </a:r>
            <a:r>
              <a:rPr lang="en-US" sz="2100" dirty="0"/>
              <a:t>a label which takes its name from the extensive rock pavements at </a:t>
            </a:r>
            <a:r>
              <a:rPr lang="en-US" sz="2100" dirty="0" err="1"/>
              <a:t>Panaramitee</a:t>
            </a:r>
            <a:r>
              <a:rPr lang="en-US" sz="2100" dirty="0"/>
              <a:t> North in desert South </a:t>
            </a:r>
            <a:r>
              <a:rPr lang="en-US" sz="2100" dirty="0">
                <a:solidFill>
                  <a:srgbClr val="FF0000"/>
                </a:solidFill>
              </a:rPr>
              <a:t>Australia</a:t>
            </a:r>
            <a:r>
              <a:rPr lang="en-US" sz="2100" dirty="0"/>
              <a:t>, which are covered with motifs pecked into the surface. Certain features of these engravings lead to the conclusion that they are of great age</a:t>
            </a:r>
            <a:r>
              <a:rPr lang="zh-CN" altLang="en-US" sz="2100" dirty="0"/>
              <a:t> </a:t>
            </a:r>
            <a:r>
              <a:rPr lang="en-US" altLang="zh-CN" sz="2100" dirty="0"/>
              <a:t>-</a:t>
            </a:r>
            <a:r>
              <a:rPr lang="zh-CN" altLang="en-US" sz="2100" dirty="0"/>
              <a:t> </a:t>
            </a:r>
            <a:r>
              <a:rPr lang="en-US" sz="2100" dirty="0"/>
              <a:t>geological changes had clearly happened after the designs had been made and local Aboriginal informants, when first questioned about them, seemed to know nothing of their origins. Furthermore, the designs were covered with “desert varnish”</a:t>
            </a:r>
            <a:r>
              <a:rPr lang="en-US" altLang="zh-CN" sz="2100" dirty="0"/>
              <a:t>,</a:t>
            </a:r>
            <a:r>
              <a:rPr lang="en-US" sz="2100" dirty="0"/>
              <a:t> a glaze that develops on rock surfaces over thousands of years of exposure to the elements. The simple motifs found at </a:t>
            </a:r>
            <a:r>
              <a:rPr lang="en-US" sz="2100" dirty="0" err="1"/>
              <a:t>Panaramitee</a:t>
            </a:r>
            <a:r>
              <a:rPr lang="en-US" sz="2100" dirty="0"/>
              <a:t> are common to many </a:t>
            </a:r>
            <a:r>
              <a:rPr lang="en-US" sz="2100" dirty="0">
                <a:solidFill>
                  <a:srgbClr val="FF0000"/>
                </a:solidFill>
              </a:rPr>
              <a:t>rock-art </a:t>
            </a:r>
            <a:r>
              <a:rPr lang="en-US" sz="2100" dirty="0"/>
              <a:t>sites across </a:t>
            </a:r>
            <a:r>
              <a:rPr lang="en-US" sz="2100" dirty="0">
                <a:solidFill>
                  <a:srgbClr val="FF0000"/>
                </a:solidFill>
              </a:rPr>
              <a:t>Australia</a:t>
            </a:r>
            <a:r>
              <a:rPr lang="en-US" sz="2100" dirty="0"/>
              <a:t>. Indeed, sites with engravings of geometric shapes are also to be found on the island of Tasmania, which was separated from the mainland of the continent some 10,000 years ago.</a:t>
            </a:r>
          </a:p>
          <a:p>
            <a:r>
              <a:rPr lang="en-US" sz="2100" dirty="0"/>
              <a:t>23-3-7. According to paragraph 4, researchers have organized and structured </a:t>
            </a:r>
            <a:r>
              <a:rPr lang="en-US" sz="2100" dirty="0">
                <a:solidFill>
                  <a:srgbClr val="FF0000"/>
                </a:solidFill>
              </a:rPr>
              <a:t>Australian rock art </a:t>
            </a:r>
            <a:r>
              <a:rPr lang="en-US" sz="2100" dirty="0">
                <a:highlight>
                  <a:srgbClr val="FFFF00"/>
                </a:highlight>
              </a:rPr>
              <a:t>by distinguishing </a:t>
            </a:r>
            <a:r>
              <a:rPr lang="en-US" sz="2100" dirty="0"/>
              <a:t>between which of the following?</a:t>
            </a:r>
          </a:p>
        </p:txBody>
      </p:sp>
    </p:spTree>
    <p:extLst>
      <p:ext uri="{BB962C8B-B14F-4D97-AF65-F5344CB8AC3E}">
        <p14:creationId xmlns:p14="http://schemas.microsoft.com/office/powerpoint/2010/main" val="117498677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3F1D91-1EB1-D84D-ACBE-47DD9261D3A3}"/>
              </a:ext>
            </a:extLst>
          </p:cNvPr>
          <p:cNvSpPr>
            <a:spLocks noGrp="1"/>
          </p:cNvSpPr>
          <p:nvPr>
            <p:ph idx="1"/>
          </p:nvPr>
        </p:nvSpPr>
        <p:spPr>
          <a:xfrm>
            <a:off x="87086" y="0"/>
            <a:ext cx="12017828" cy="6858000"/>
          </a:xfrm>
          <a:solidFill>
            <a:schemeClr val="bg1"/>
          </a:solidFill>
          <a:ln>
            <a:noFill/>
          </a:ln>
        </p:spPr>
        <p:txBody>
          <a:bodyPr>
            <a:noAutofit/>
          </a:bodyPr>
          <a:lstStyle/>
          <a:p>
            <a:r>
              <a:rPr lang="en-US" sz="2100" dirty="0">
                <a:solidFill>
                  <a:schemeClr val="bg1">
                    <a:lumMod val="65000"/>
                  </a:schemeClr>
                </a:solidFill>
              </a:rPr>
              <a:t>Although the remarkable antiquity of Australia’s rock art is now established, the sequences and meanings of its images have been widely debated. Since the mid-1970s, a reasonably stable picture has formed of the organization of Australian rock art. </a:t>
            </a:r>
            <a:r>
              <a:rPr lang="en-US" sz="2100" dirty="0"/>
              <a:t>In order to create a sense of structure to this picture, </a:t>
            </a:r>
            <a:r>
              <a:rPr lang="en-US" sz="2100" dirty="0">
                <a:highlight>
                  <a:srgbClr val="FFFF00"/>
                </a:highlight>
              </a:rPr>
              <a:t>researchers have relied on a distinction</a:t>
            </a:r>
            <a:r>
              <a:rPr lang="en-US" sz="2100" dirty="0"/>
              <a:t> that still underlies the forms of much indigenous visual culture</a:t>
            </a:r>
            <a:r>
              <a:rPr lang="zh-CN" altLang="en-US" sz="2100" dirty="0"/>
              <a:t> </a:t>
            </a:r>
            <a:r>
              <a:rPr lang="en-US" altLang="zh-CN" sz="2100" dirty="0"/>
              <a:t>-</a:t>
            </a:r>
            <a:r>
              <a:rPr lang="zh-CN" altLang="en-US" sz="2100" dirty="0"/>
              <a:t> </a:t>
            </a:r>
            <a:r>
              <a:rPr lang="en-US" sz="2100" dirty="0"/>
              <a:t>a distinction between geometric and figurative elements. </a:t>
            </a:r>
            <a:r>
              <a:rPr lang="en-US" sz="2100" dirty="0">
                <a:solidFill>
                  <a:schemeClr val="bg1">
                    <a:lumMod val="65000"/>
                  </a:schemeClr>
                </a:solidFill>
              </a:rPr>
              <a:t>Simple geometric repeated patterns</a:t>
            </a:r>
            <a:r>
              <a:rPr lang="zh-CN" altLang="en-US" sz="2100" dirty="0">
                <a:solidFill>
                  <a:schemeClr val="bg1">
                    <a:lumMod val="65000"/>
                  </a:schemeClr>
                </a:solidFill>
              </a:rPr>
              <a:t> </a:t>
            </a:r>
            <a:r>
              <a:rPr lang="en-US" altLang="zh-CN" sz="2100" dirty="0">
                <a:solidFill>
                  <a:schemeClr val="bg1">
                    <a:lumMod val="65000"/>
                  </a:schemeClr>
                </a:solidFill>
              </a:rPr>
              <a:t>-</a:t>
            </a:r>
            <a:r>
              <a:rPr lang="zh-CN" altLang="en-US" sz="2100" dirty="0">
                <a:solidFill>
                  <a:schemeClr val="bg1">
                    <a:lumMod val="65000"/>
                  </a:schemeClr>
                </a:solidFill>
              </a:rPr>
              <a:t> </a:t>
            </a:r>
            <a:r>
              <a:rPr lang="en-US" sz="2100" dirty="0">
                <a:solidFill>
                  <a:schemeClr val="bg1">
                    <a:lumMod val="65000"/>
                  </a:schemeClr>
                </a:solidFill>
              </a:rPr>
              <a:t>circles, concentric circles, and lines</a:t>
            </a:r>
            <a:r>
              <a:rPr lang="zh-CN" altLang="en-US" sz="2100" dirty="0">
                <a:solidFill>
                  <a:schemeClr val="bg1">
                    <a:lumMod val="65000"/>
                  </a:schemeClr>
                </a:solidFill>
              </a:rPr>
              <a:t> </a:t>
            </a:r>
            <a:r>
              <a:rPr lang="en-US" altLang="zh-CN" sz="2100" dirty="0">
                <a:solidFill>
                  <a:schemeClr val="bg1">
                    <a:lumMod val="65000"/>
                  </a:schemeClr>
                </a:solidFill>
              </a:rPr>
              <a:t>-</a:t>
            </a:r>
            <a:r>
              <a:rPr lang="zh-CN" altLang="en-US" sz="2100" dirty="0">
                <a:solidFill>
                  <a:schemeClr val="bg1">
                    <a:lumMod val="65000"/>
                  </a:schemeClr>
                </a:solidFill>
              </a:rPr>
              <a:t> </a:t>
            </a:r>
            <a:r>
              <a:rPr lang="en-US" sz="2100" dirty="0">
                <a:solidFill>
                  <a:schemeClr val="bg1">
                    <a:lumMod val="65000"/>
                  </a:schemeClr>
                </a:solidFill>
              </a:rPr>
              <a:t>constitute the iconography (characteristic images) of the earliest rock-art sites found across Australia. The frequency with which certain simple motifs appear in these oldest sites has led rock-art researchers to adopt a descriptive term</a:t>
            </a:r>
            <a:r>
              <a:rPr lang="zh-CN" altLang="en-US" sz="2100" dirty="0">
                <a:solidFill>
                  <a:schemeClr val="bg1">
                    <a:lumMod val="65000"/>
                  </a:schemeClr>
                </a:solidFill>
              </a:rPr>
              <a:t> </a:t>
            </a:r>
            <a:r>
              <a:rPr lang="en-US" altLang="zh-CN" sz="2100" dirty="0">
                <a:solidFill>
                  <a:schemeClr val="bg1">
                    <a:lumMod val="65000"/>
                  </a:schemeClr>
                </a:solidFill>
              </a:rPr>
              <a:t>-</a:t>
            </a:r>
            <a:r>
              <a:rPr lang="zh-CN" altLang="en-US" sz="2100" dirty="0">
                <a:solidFill>
                  <a:schemeClr val="bg1">
                    <a:lumMod val="65000"/>
                  </a:schemeClr>
                </a:solidFill>
              </a:rPr>
              <a:t> </a:t>
            </a:r>
            <a:r>
              <a:rPr lang="en-US" sz="2100" dirty="0">
                <a:solidFill>
                  <a:schemeClr val="bg1">
                    <a:lumMod val="65000"/>
                  </a:schemeClr>
                </a:solidFill>
              </a:rPr>
              <a:t>the </a:t>
            </a:r>
            <a:r>
              <a:rPr lang="en-US" sz="2100" dirty="0" err="1">
                <a:solidFill>
                  <a:schemeClr val="bg1">
                    <a:lumMod val="65000"/>
                  </a:schemeClr>
                </a:solidFill>
              </a:rPr>
              <a:t>Panaramitee</a:t>
            </a:r>
            <a:r>
              <a:rPr lang="en-US" sz="2100" dirty="0">
                <a:solidFill>
                  <a:schemeClr val="bg1">
                    <a:lumMod val="65000"/>
                  </a:schemeClr>
                </a:solidFill>
              </a:rPr>
              <a:t> style</a:t>
            </a:r>
            <a:r>
              <a:rPr lang="zh-CN" altLang="en-US" sz="2100" dirty="0">
                <a:solidFill>
                  <a:schemeClr val="bg1">
                    <a:lumMod val="65000"/>
                  </a:schemeClr>
                </a:solidFill>
              </a:rPr>
              <a:t> </a:t>
            </a:r>
            <a:r>
              <a:rPr lang="en-US" altLang="zh-CN" sz="2100" dirty="0">
                <a:solidFill>
                  <a:schemeClr val="bg1">
                    <a:lumMod val="65000"/>
                  </a:schemeClr>
                </a:solidFill>
              </a:rPr>
              <a:t>-</a:t>
            </a:r>
            <a:r>
              <a:rPr lang="zh-CN" altLang="en-US" sz="2100" dirty="0">
                <a:solidFill>
                  <a:schemeClr val="bg1">
                    <a:lumMod val="65000"/>
                  </a:schemeClr>
                </a:solidFill>
              </a:rPr>
              <a:t> </a:t>
            </a:r>
            <a:r>
              <a:rPr lang="en-US" sz="2100" dirty="0">
                <a:solidFill>
                  <a:schemeClr val="bg1">
                    <a:lumMod val="65000"/>
                  </a:schemeClr>
                </a:solidFill>
              </a:rPr>
              <a:t>a label which takes its name from the extensive rock pavements at </a:t>
            </a:r>
            <a:r>
              <a:rPr lang="en-US" sz="2100" dirty="0" err="1">
                <a:solidFill>
                  <a:schemeClr val="bg1">
                    <a:lumMod val="65000"/>
                  </a:schemeClr>
                </a:solidFill>
              </a:rPr>
              <a:t>Panaramitee</a:t>
            </a:r>
            <a:r>
              <a:rPr lang="en-US" sz="2100" dirty="0">
                <a:solidFill>
                  <a:schemeClr val="bg1">
                    <a:lumMod val="65000"/>
                  </a:schemeClr>
                </a:solidFill>
              </a:rPr>
              <a:t> North in desert South Australia, which are covered with motifs pecked into the surface. Certain features of these engravings lead to the conclusion that they are of great age</a:t>
            </a:r>
            <a:r>
              <a:rPr lang="zh-CN" altLang="en-US" sz="2100" dirty="0">
                <a:solidFill>
                  <a:schemeClr val="bg1">
                    <a:lumMod val="65000"/>
                  </a:schemeClr>
                </a:solidFill>
              </a:rPr>
              <a:t> </a:t>
            </a:r>
            <a:r>
              <a:rPr lang="en-US" altLang="zh-CN" sz="2100" dirty="0">
                <a:solidFill>
                  <a:schemeClr val="bg1">
                    <a:lumMod val="65000"/>
                  </a:schemeClr>
                </a:solidFill>
              </a:rPr>
              <a:t>-</a:t>
            </a:r>
            <a:r>
              <a:rPr lang="zh-CN" altLang="en-US" sz="2100" dirty="0">
                <a:solidFill>
                  <a:schemeClr val="bg1">
                    <a:lumMod val="65000"/>
                  </a:schemeClr>
                </a:solidFill>
              </a:rPr>
              <a:t> </a:t>
            </a:r>
            <a:r>
              <a:rPr lang="en-US" sz="2100" dirty="0">
                <a:solidFill>
                  <a:schemeClr val="bg1">
                    <a:lumMod val="65000"/>
                  </a:schemeClr>
                </a:solidFill>
              </a:rPr>
              <a:t>geological changes had clearly happened after the designs had been made and local Aboriginal informants, when first questioned about them, seemed to know nothing of their origins. Furthermore, the designs were covered with “desert varnish”</a:t>
            </a:r>
            <a:r>
              <a:rPr lang="en-US" altLang="zh-CN" sz="2100" dirty="0">
                <a:solidFill>
                  <a:schemeClr val="bg1">
                    <a:lumMod val="65000"/>
                  </a:schemeClr>
                </a:solidFill>
              </a:rPr>
              <a:t>,</a:t>
            </a:r>
            <a:r>
              <a:rPr lang="en-US" sz="2100" dirty="0">
                <a:solidFill>
                  <a:schemeClr val="bg1">
                    <a:lumMod val="65000"/>
                  </a:schemeClr>
                </a:solidFill>
              </a:rPr>
              <a:t> a glaze that develops on rock surfaces over thousands of years of exposure to the elements. The simple motifs found at </a:t>
            </a:r>
            <a:r>
              <a:rPr lang="en-US" sz="2100" dirty="0" err="1">
                <a:solidFill>
                  <a:schemeClr val="bg1">
                    <a:lumMod val="65000"/>
                  </a:schemeClr>
                </a:solidFill>
              </a:rPr>
              <a:t>Panaramitee</a:t>
            </a:r>
            <a:r>
              <a:rPr lang="en-US" sz="2100" dirty="0">
                <a:solidFill>
                  <a:schemeClr val="bg1">
                    <a:lumMod val="65000"/>
                  </a:schemeClr>
                </a:solidFill>
              </a:rPr>
              <a:t> are common to many rock-art sites across Australia. Indeed, sites with engravings of geometric shapes are also to be found on the island of Tasmania, which was separated from the mainland of the continent some 10,000 years ago.</a:t>
            </a:r>
          </a:p>
          <a:p>
            <a:r>
              <a:rPr lang="en-US" sz="2100" dirty="0"/>
              <a:t>23-3-7. According to paragraph 4, researchers have organized and structured </a:t>
            </a:r>
            <a:r>
              <a:rPr lang="en-US" sz="2100" dirty="0">
                <a:solidFill>
                  <a:srgbClr val="FF0000"/>
                </a:solidFill>
              </a:rPr>
              <a:t>Australian rock art </a:t>
            </a:r>
            <a:r>
              <a:rPr lang="en-US" sz="2100" dirty="0">
                <a:highlight>
                  <a:srgbClr val="FFFF00"/>
                </a:highlight>
              </a:rPr>
              <a:t>by distinguishing </a:t>
            </a:r>
            <a:r>
              <a:rPr lang="en-US" sz="2100" dirty="0"/>
              <a:t>between which of the following?</a:t>
            </a:r>
          </a:p>
        </p:txBody>
      </p:sp>
    </p:spTree>
    <p:extLst>
      <p:ext uri="{BB962C8B-B14F-4D97-AF65-F5344CB8AC3E}">
        <p14:creationId xmlns:p14="http://schemas.microsoft.com/office/powerpoint/2010/main" val="319217555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67F2B3-641E-0346-8BF0-5EF5E7EE837C}"/>
              </a:ext>
            </a:extLst>
          </p:cNvPr>
          <p:cNvSpPr>
            <a:spLocks noGrp="1"/>
          </p:cNvSpPr>
          <p:nvPr>
            <p:ph idx="1"/>
          </p:nvPr>
        </p:nvSpPr>
        <p:spPr/>
        <p:txBody>
          <a:bodyPr>
            <a:normAutofit fontScale="85000" lnSpcReduction="20000"/>
          </a:bodyPr>
          <a:lstStyle/>
          <a:p>
            <a:pPr>
              <a:lnSpc>
                <a:spcPct val="120000"/>
              </a:lnSpc>
            </a:pPr>
            <a:r>
              <a:rPr lang="en-US" dirty="0"/>
              <a:t>In order to create a sense of structure to this picture, researchers have relied on a </a:t>
            </a:r>
            <a:r>
              <a:rPr lang="en-US" dirty="0">
                <a:highlight>
                  <a:srgbClr val="FFFF00"/>
                </a:highlight>
              </a:rPr>
              <a:t>distinction</a:t>
            </a:r>
            <a:r>
              <a:rPr lang="en-US" dirty="0"/>
              <a:t> that still underlies the forms of much indigenous visual culture</a:t>
            </a:r>
            <a:r>
              <a:rPr lang="zh-CN" altLang="en-US" dirty="0"/>
              <a:t> </a:t>
            </a:r>
            <a:r>
              <a:rPr lang="en-US" altLang="zh-CN" dirty="0"/>
              <a:t>-</a:t>
            </a:r>
            <a:r>
              <a:rPr lang="zh-CN" altLang="en-US" dirty="0"/>
              <a:t> </a:t>
            </a:r>
            <a:r>
              <a:rPr lang="en-US" dirty="0"/>
              <a:t>a </a:t>
            </a:r>
            <a:r>
              <a:rPr lang="en-US" dirty="0">
                <a:highlight>
                  <a:srgbClr val="FFFF00"/>
                </a:highlight>
              </a:rPr>
              <a:t>distinction</a:t>
            </a:r>
            <a:r>
              <a:rPr lang="en-US" dirty="0"/>
              <a:t> between geometric and figurative elements</a:t>
            </a:r>
            <a:r>
              <a:rPr lang="en-US" altLang="zh-CN" dirty="0"/>
              <a:t>.</a:t>
            </a:r>
          </a:p>
          <a:p>
            <a:pPr>
              <a:lnSpc>
                <a:spcPct val="120000"/>
              </a:lnSpc>
            </a:pPr>
            <a:endParaRPr lang="en-US" dirty="0"/>
          </a:p>
          <a:p>
            <a:pPr>
              <a:lnSpc>
                <a:spcPct val="120000"/>
              </a:lnSpc>
            </a:pPr>
            <a:r>
              <a:rPr lang="en-US" dirty="0"/>
              <a:t>23-3-7. According to paragraph 4, researchers have organized and structured </a:t>
            </a:r>
            <a:r>
              <a:rPr lang="en-US" dirty="0">
                <a:solidFill>
                  <a:srgbClr val="FF0000"/>
                </a:solidFill>
              </a:rPr>
              <a:t>Australian rock art </a:t>
            </a:r>
            <a:r>
              <a:rPr lang="en-US" dirty="0"/>
              <a:t>by </a:t>
            </a:r>
            <a:r>
              <a:rPr lang="en-US" dirty="0">
                <a:highlight>
                  <a:srgbClr val="FFFF00"/>
                </a:highlight>
              </a:rPr>
              <a:t>distinguishing</a:t>
            </a:r>
            <a:r>
              <a:rPr lang="en-US" dirty="0"/>
              <a:t> between which of the following?</a:t>
            </a:r>
          </a:p>
          <a:p>
            <a:pPr>
              <a:lnSpc>
                <a:spcPct val="120000"/>
              </a:lnSpc>
            </a:pPr>
            <a:r>
              <a:rPr lang="en-US" dirty="0"/>
              <a:t>○ Images found at </a:t>
            </a:r>
            <a:r>
              <a:rPr lang="en-US" dirty="0" err="1"/>
              <a:t>Panaramitee</a:t>
            </a:r>
            <a:r>
              <a:rPr lang="en-US" dirty="0"/>
              <a:t> North and images found in other parts of Australia</a:t>
            </a:r>
          </a:p>
          <a:p>
            <a:pPr>
              <a:lnSpc>
                <a:spcPct val="120000"/>
              </a:lnSpc>
            </a:pPr>
            <a:r>
              <a:rPr lang="en-US" dirty="0"/>
              <a:t>○ Images found in a particular type of rock layer and images found in other types of rock layers</a:t>
            </a:r>
          </a:p>
          <a:p>
            <a:pPr>
              <a:lnSpc>
                <a:spcPct val="120000"/>
              </a:lnSpc>
            </a:pPr>
            <a:r>
              <a:rPr lang="en-US" dirty="0"/>
              <a:t>○ Images that have geometric elements and images that have figurative elements</a:t>
            </a:r>
          </a:p>
          <a:p>
            <a:pPr>
              <a:lnSpc>
                <a:spcPct val="120000"/>
              </a:lnSpc>
            </a:pPr>
            <a:r>
              <a:rPr lang="en-US" dirty="0"/>
              <a:t>○ Images that are typically found and image that are rarely found</a:t>
            </a:r>
          </a:p>
        </p:txBody>
      </p:sp>
    </p:spTree>
    <p:extLst>
      <p:ext uri="{BB962C8B-B14F-4D97-AF65-F5344CB8AC3E}">
        <p14:creationId xmlns:p14="http://schemas.microsoft.com/office/powerpoint/2010/main" val="76108515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67F2B3-641E-0346-8BF0-5EF5E7EE837C}"/>
              </a:ext>
            </a:extLst>
          </p:cNvPr>
          <p:cNvSpPr>
            <a:spLocks noGrp="1"/>
          </p:cNvSpPr>
          <p:nvPr>
            <p:ph idx="1"/>
          </p:nvPr>
        </p:nvSpPr>
        <p:spPr/>
        <p:txBody>
          <a:bodyPr>
            <a:normAutofit fontScale="85000" lnSpcReduction="20000"/>
          </a:bodyPr>
          <a:lstStyle/>
          <a:p>
            <a:pPr>
              <a:lnSpc>
                <a:spcPct val="120000"/>
              </a:lnSpc>
            </a:pPr>
            <a:r>
              <a:rPr lang="en-US" dirty="0"/>
              <a:t>In order to create a sense of structure to this picture, researchers have relied on a </a:t>
            </a:r>
            <a:r>
              <a:rPr lang="en-US" dirty="0">
                <a:highlight>
                  <a:srgbClr val="FFFF00"/>
                </a:highlight>
              </a:rPr>
              <a:t>distinction</a:t>
            </a:r>
            <a:r>
              <a:rPr lang="en-US" dirty="0"/>
              <a:t> that still underlies the forms of much indigenous visual culture</a:t>
            </a:r>
            <a:r>
              <a:rPr lang="zh-CN" altLang="en-US" dirty="0"/>
              <a:t> </a:t>
            </a:r>
            <a:r>
              <a:rPr lang="en-US" altLang="zh-CN" dirty="0"/>
              <a:t>-</a:t>
            </a:r>
            <a:r>
              <a:rPr lang="zh-CN" altLang="en-US" dirty="0"/>
              <a:t> </a:t>
            </a:r>
            <a:r>
              <a:rPr lang="en-US" dirty="0"/>
              <a:t>a </a:t>
            </a:r>
            <a:r>
              <a:rPr lang="en-US" dirty="0">
                <a:highlight>
                  <a:srgbClr val="FFFF00"/>
                </a:highlight>
              </a:rPr>
              <a:t>distinction</a:t>
            </a:r>
            <a:r>
              <a:rPr lang="en-US" dirty="0"/>
              <a:t> between geometric and figurative elements</a:t>
            </a:r>
            <a:r>
              <a:rPr lang="en-US" altLang="zh-CN" dirty="0"/>
              <a:t>.</a:t>
            </a:r>
          </a:p>
          <a:p>
            <a:pPr>
              <a:lnSpc>
                <a:spcPct val="120000"/>
              </a:lnSpc>
            </a:pPr>
            <a:endParaRPr lang="en-US" dirty="0"/>
          </a:p>
          <a:p>
            <a:pPr>
              <a:lnSpc>
                <a:spcPct val="120000"/>
              </a:lnSpc>
            </a:pPr>
            <a:r>
              <a:rPr lang="en-US" dirty="0"/>
              <a:t>23-3-7. According to paragraph 4, researchers have organized and structured </a:t>
            </a:r>
            <a:r>
              <a:rPr lang="en-US" dirty="0">
                <a:solidFill>
                  <a:srgbClr val="FF0000"/>
                </a:solidFill>
              </a:rPr>
              <a:t>Australian rock art </a:t>
            </a:r>
            <a:r>
              <a:rPr lang="en-US" dirty="0"/>
              <a:t>by </a:t>
            </a:r>
            <a:r>
              <a:rPr lang="en-US" dirty="0">
                <a:highlight>
                  <a:srgbClr val="FFFF00"/>
                </a:highlight>
              </a:rPr>
              <a:t>distinguishing</a:t>
            </a:r>
            <a:r>
              <a:rPr lang="en-US" dirty="0"/>
              <a:t> between which of the following?</a:t>
            </a:r>
          </a:p>
          <a:p>
            <a:pPr>
              <a:lnSpc>
                <a:spcPct val="120000"/>
              </a:lnSpc>
            </a:pPr>
            <a:r>
              <a:rPr lang="en-US" dirty="0"/>
              <a:t>○ Images found at </a:t>
            </a:r>
            <a:r>
              <a:rPr lang="en-US" dirty="0" err="1"/>
              <a:t>Panaramitee</a:t>
            </a:r>
            <a:r>
              <a:rPr lang="en-US" dirty="0"/>
              <a:t> North and images found in other parts of Australia</a:t>
            </a:r>
          </a:p>
          <a:p>
            <a:pPr>
              <a:lnSpc>
                <a:spcPct val="120000"/>
              </a:lnSpc>
            </a:pPr>
            <a:r>
              <a:rPr lang="en-US" dirty="0"/>
              <a:t>○ Images found in a particular type of rock layer and images found in other types of rock layers</a:t>
            </a:r>
          </a:p>
          <a:p>
            <a:pPr>
              <a:lnSpc>
                <a:spcPct val="120000"/>
              </a:lnSpc>
            </a:pPr>
            <a:r>
              <a:rPr lang="en-US" dirty="0">
                <a:solidFill>
                  <a:srgbClr val="FF0000"/>
                </a:solidFill>
              </a:rPr>
              <a:t>○ Images that have geometric elements and images that have figurative elements</a:t>
            </a:r>
          </a:p>
          <a:p>
            <a:pPr>
              <a:lnSpc>
                <a:spcPct val="120000"/>
              </a:lnSpc>
            </a:pPr>
            <a:r>
              <a:rPr lang="en-US" dirty="0"/>
              <a:t>○ Images that are typically found and image that are rarely found</a:t>
            </a:r>
          </a:p>
        </p:txBody>
      </p:sp>
    </p:spTree>
    <p:extLst>
      <p:ext uri="{BB962C8B-B14F-4D97-AF65-F5344CB8AC3E}">
        <p14:creationId xmlns:p14="http://schemas.microsoft.com/office/powerpoint/2010/main" val="260510404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64CBB-9077-B442-BC51-BF7A4397D0AF}"/>
              </a:ext>
            </a:extLst>
          </p:cNvPr>
          <p:cNvSpPr>
            <a:spLocks noGrp="1"/>
          </p:cNvSpPr>
          <p:nvPr>
            <p:ph idx="1"/>
          </p:nvPr>
        </p:nvSpPr>
        <p:spPr/>
        <p:txBody>
          <a:bodyPr>
            <a:normAutofit/>
          </a:bodyPr>
          <a:lstStyle/>
          <a:p>
            <a:r>
              <a:rPr lang="en-US" altLang="zh-CN" dirty="0"/>
              <a:t>Step</a:t>
            </a:r>
            <a:r>
              <a:rPr lang="zh-CN" altLang="en-US" dirty="0"/>
              <a:t> </a:t>
            </a:r>
            <a:r>
              <a:rPr lang="en-US" altLang="zh-CN" dirty="0"/>
              <a:t>1</a:t>
            </a:r>
            <a:r>
              <a:rPr lang="zh-CN" altLang="en-US" dirty="0"/>
              <a:t>：</a:t>
            </a:r>
            <a:r>
              <a:rPr lang="ja-JP" altLang="en-US"/>
              <a:t>大定位</a:t>
            </a:r>
            <a:r>
              <a:rPr lang="zh-CN" altLang="en-US" dirty="0"/>
              <a:t>（</a:t>
            </a:r>
            <a:r>
              <a:rPr lang="ja-JP" altLang="en-US"/>
              <a:t>看做题区间</a:t>
            </a:r>
            <a:r>
              <a:rPr lang="zh-CN" altLang="en-US" dirty="0"/>
              <a:t>）</a:t>
            </a:r>
            <a:endParaRPr lang="en-US" altLang="ja-JP" dirty="0"/>
          </a:p>
          <a:p>
            <a:r>
              <a:rPr lang="en-US" altLang="ja-JP" dirty="0"/>
              <a:t>Step</a:t>
            </a:r>
            <a:r>
              <a:rPr lang="zh-CN" altLang="en-US" dirty="0"/>
              <a:t> </a:t>
            </a:r>
            <a:r>
              <a:rPr lang="en-US" altLang="zh-CN" dirty="0"/>
              <a:t>2</a:t>
            </a:r>
            <a:r>
              <a:rPr lang="zh-CN" altLang="en-US" dirty="0"/>
              <a:t>：</a:t>
            </a:r>
            <a:r>
              <a:rPr lang="ja-JP" altLang="en-US"/>
              <a:t>小定位</a:t>
            </a:r>
            <a:r>
              <a:rPr lang="zh-CN" altLang="en-US" dirty="0"/>
              <a:t>（</a:t>
            </a:r>
            <a:r>
              <a:rPr lang="ja-JP" altLang="en-US"/>
              <a:t>找关键词</a:t>
            </a:r>
            <a:r>
              <a:rPr lang="zh-CN" altLang="en-US" dirty="0"/>
              <a:t> </a:t>
            </a:r>
            <a:r>
              <a:rPr lang="en-US" altLang="zh-CN" dirty="0"/>
              <a:t>+</a:t>
            </a:r>
            <a:r>
              <a:rPr lang="zh-CN" altLang="en-US" dirty="0"/>
              <a:t> </a:t>
            </a:r>
            <a:r>
              <a:rPr lang="ja-JP" altLang="en-US">
                <a:highlight>
                  <a:srgbClr val="FFFF00"/>
                </a:highlight>
              </a:rPr>
              <a:t>记住问题</a:t>
            </a:r>
            <a:r>
              <a:rPr lang="zh-CN" altLang="en-US" dirty="0"/>
              <a:t>）</a:t>
            </a:r>
            <a:endParaRPr lang="en-US" altLang="zh-CN" dirty="0"/>
          </a:p>
          <a:p>
            <a:pPr lvl="1"/>
            <a:r>
              <a:rPr lang="ja-JP" altLang="en-US" sz="2800">
                <a:solidFill>
                  <a:srgbClr val="FF0000"/>
                </a:solidFill>
              </a:rPr>
              <a:t>原文重现</a:t>
            </a:r>
            <a:endParaRPr lang="en-US" altLang="ja-JP" sz="2800" dirty="0">
              <a:solidFill>
                <a:srgbClr val="FF0000"/>
              </a:solidFill>
            </a:endParaRPr>
          </a:p>
          <a:p>
            <a:pPr lvl="1"/>
            <a:r>
              <a:rPr lang="ja-JP" altLang="en-US" sz="2800">
                <a:solidFill>
                  <a:srgbClr val="FF0000"/>
                </a:solidFill>
              </a:rPr>
              <a:t>同义改写</a:t>
            </a:r>
            <a:endParaRPr lang="en-US" altLang="ja-JP" sz="2800" dirty="0">
              <a:solidFill>
                <a:srgbClr val="FF0000"/>
              </a:solidFill>
            </a:endParaRPr>
          </a:p>
        </p:txBody>
      </p:sp>
      <p:sp>
        <p:nvSpPr>
          <p:cNvPr id="3" name="Title 2">
            <a:extLst>
              <a:ext uri="{FF2B5EF4-FFF2-40B4-BE49-F238E27FC236}">
                <a16:creationId xmlns:a16="http://schemas.microsoft.com/office/drawing/2014/main" id="{A26DBD46-BB97-CB4D-9DAB-BD2F5945B118}"/>
              </a:ext>
            </a:extLst>
          </p:cNvPr>
          <p:cNvSpPr>
            <a:spLocks noGrp="1"/>
          </p:cNvSpPr>
          <p:nvPr>
            <p:ph type="title"/>
          </p:nvPr>
        </p:nvSpPr>
        <p:spPr/>
        <p:txBody>
          <a:bodyPr/>
          <a:lstStyle/>
          <a:p>
            <a:r>
              <a:rPr lang="ja-JP" altLang="en-US"/>
              <a:t>可定位</a:t>
            </a:r>
            <a:endParaRPr lang="en-US" dirty="0"/>
          </a:p>
        </p:txBody>
      </p:sp>
    </p:spTree>
    <p:extLst>
      <p:ext uri="{BB962C8B-B14F-4D97-AF65-F5344CB8AC3E}">
        <p14:creationId xmlns:p14="http://schemas.microsoft.com/office/powerpoint/2010/main" val="4664956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2786395-462C-BE49-8BA7-697642F45988}"/>
              </a:ext>
            </a:extLst>
          </p:cNvPr>
          <p:cNvSpPr>
            <a:spLocks noGrp="1"/>
          </p:cNvSpPr>
          <p:nvPr>
            <p:ph idx="1"/>
          </p:nvPr>
        </p:nvSpPr>
        <p:spPr/>
        <p:txBody>
          <a:bodyPr/>
          <a:lstStyle/>
          <a:p>
            <a:pPr marL="0" indent="0">
              <a:buNone/>
            </a:pPr>
            <a:r>
              <a:rPr lang="ja-JP" altLang="en-US">
                <a:solidFill>
                  <a:srgbClr val="FF0000"/>
                </a:solidFill>
              </a:rPr>
              <a:t>前提条件</a:t>
            </a:r>
            <a:r>
              <a:rPr lang="zh-CN" altLang="en-US" dirty="0">
                <a:solidFill>
                  <a:srgbClr val="FF0000"/>
                </a:solidFill>
              </a:rPr>
              <a:t>：</a:t>
            </a:r>
            <a:r>
              <a:rPr lang="ja-JP" altLang="en-US">
                <a:solidFill>
                  <a:srgbClr val="FF0000"/>
                </a:solidFill>
              </a:rPr>
              <a:t>定位准确</a:t>
            </a:r>
            <a:endParaRPr lang="en-US" altLang="ja-JP" dirty="0">
              <a:solidFill>
                <a:srgbClr val="FF0000"/>
              </a:solidFill>
            </a:endParaRPr>
          </a:p>
          <a:p>
            <a:r>
              <a:rPr lang="en-US" altLang="zh-CN" dirty="0"/>
              <a:t>1.</a:t>
            </a:r>
            <a:r>
              <a:rPr lang="ja-JP" altLang="en-US"/>
              <a:t>准确寻找定位词</a:t>
            </a:r>
            <a:endParaRPr lang="en-US" altLang="ja-JP" dirty="0"/>
          </a:p>
          <a:p>
            <a:r>
              <a:rPr lang="en-US" altLang="zh-CN" dirty="0"/>
              <a:t>2.</a:t>
            </a:r>
            <a:r>
              <a:rPr lang="ja-JP" altLang="en-US"/>
              <a:t>准确记住问题</a:t>
            </a:r>
            <a:endParaRPr lang="en-US" altLang="ja-JP" dirty="0"/>
          </a:p>
          <a:p>
            <a:endParaRPr lang="en-US" altLang="ja-JP" dirty="0"/>
          </a:p>
        </p:txBody>
      </p:sp>
      <p:sp>
        <p:nvSpPr>
          <p:cNvPr id="3" name="Title 2">
            <a:extLst>
              <a:ext uri="{FF2B5EF4-FFF2-40B4-BE49-F238E27FC236}">
                <a16:creationId xmlns:a16="http://schemas.microsoft.com/office/drawing/2014/main" id="{5E25D867-44E5-B64C-89BB-032B82F457DF}"/>
              </a:ext>
            </a:extLst>
          </p:cNvPr>
          <p:cNvSpPr>
            <a:spLocks noGrp="1"/>
          </p:cNvSpPr>
          <p:nvPr>
            <p:ph type="title"/>
          </p:nvPr>
        </p:nvSpPr>
        <p:spPr/>
        <p:txBody>
          <a:bodyPr>
            <a:normAutofit/>
          </a:bodyPr>
          <a:lstStyle/>
          <a:p>
            <a:r>
              <a:rPr lang="ja-JP" altLang="en-US"/>
              <a:t>原文重现</a:t>
            </a:r>
            <a:r>
              <a:rPr lang="zh-CN" altLang="en-US" dirty="0"/>
              <a:t>：</a:t>
            </a:r>
            <a:r>
              <a:rPr lang="ja-JP" altLang="en-US"/>
              <a:t>正确选项和原文几乎一样</a:t>
            </a:r>
            <a:endParaRPr lang="en-US" dirty="0"/>
          </a:p>
        </p:txBody>
      </p:sp>
    </p:spTree>
    <p:extLst>
      <p:ext uri="{BB962C8B-B14F-4D97-AF65-F5344CB8AC3E}">
        <p14:creationId xmlns:p14="http://schemas.microsoft.com/office/powerpoint/2010/main" val="298539973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87CD70F-8E53-A148-A7CA-03F5915A2A47}"/>
              </a:ext>
            </a:extLst>
          </p:cNvPr>
          <p:cNvSpPr>
            <a:spLocks noGrp="1"/>
          </p:cNvSpPr>
          <p:nvPr>
            <p:ph idx="1"/>
          </p:nvPr>
        </p:nvSpPr>
        <p:spPr/>
        <p:txBody>
          <a:bodyPr>
            <a:noAutofit/>
          </a:bodyPr>
          <a:lstStyle/>
          <a:p>
            <a:r>
              <a:rPr lang="en-US" sz="2600" dirty="0"/>
              <a:t>Paragraph 4: Extracting heat from very hot, dry rocks presents a more difficult problem: the rocks must be fractured to permit the circulation of water, and the water must be provided artificially. The rocks are fractured by water pumped down at very high pressures. Experiments are under way to develop technologies for exploiting this resource.</a:t>
            </a:r>
          </a:p>
          <a:p>
            <a:r>
              <a:rPr lang="en-US" sz="2600" dirty="0"/>
              <a:t>21-1-8. According to paragraph 4, extracting heat from very hot, dry rocks is difficult in part because</a:t>
            </a:r>
          </a:p>
          <a:p>
            <a:pPr marL="457200" indent="-457200">
              <a:buFont typeface="Courier New" panose="02070309020205020404" pitchFamily="49" charset="0"/>
              <a:buChar char="o"/>
            </a:pPr>
            <a:r>
              <a:rPr lang="en-US" sz="2600" dirty="0"/>
              <a:t>the underground rock must be fractured before heat can be removed from it</a:t>
            </a:r>
          </a:p>
          <a:p>
            <a:pPr marL="457200" indent="-457200">
              <a:buFont typeface="Courier New" panose="02070309020205020404" pitchFamily="49" charset="0"/>
              <a:buChar char="o"/>
            </a:pPr>
            <a:r>
              <a:rPr lang="en-US" sz="2600" dirty="0"/>
              <a:t>the water above the rock is under very high pressure</a:t>
            </a:r>
          </a:p>
          <a:p>
            <a:pPr marL="457200" indent="-457200">
              <a:buFont typeface="Courier New" panose="02070309020205020404" pitchFamily="49" charset="0"/>
              <a:buChar char="o"/>
            </a:pPr>
            <a:r>
              <a:rPr lang="en-US" sz="2600" dirty="0"/>
              <a:t>the rock breaks apart when water is pumped into it</a:t>
            </a:r>
          </a:p>
          <a:p>
            <a:pPr marL="457200" indent="-457200">
              <a:buFont typeface="Courier New" panose="02070309020205020404" pitchFamily="49" charset="0"/>
              <a:buChar char="o"/>
            </a:pPr>
            <a:r>
              <a:rPr lang="en-US" sz="2600" dirty="0"/>
              <a:t>the water circulated through the rock must be much cooler than the rock itself</a:t>
            </a:r>
          </a:p>
        </p:txBody>
      </p:sp>
    </p:spTree>
    <p:extLst>
      <p:ext uri="{BB962C8B-B14F-4D97-AF65-F5344CB8AC3E}">
        <p14:creationId xmlns:p14="http://schemas.microsoft.com/office/powerpoint/2010/main" val="285194101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87CD70F-8E53-A148-A7CA-03F5915A2A47}"/>
              </a:ext>
            </a:extLst>
          </p:cNvPr>
          <p:cNvSpPr>
            <a:spLocks noGrp="1"/>
          </p:cNvSpPr>
          <p:nvPr>
            <p:ph idx="1"/>
          </p:nvPr>
        </p:nvSpPr>
        <p:spPr/>
        <p:txBody>
          <a:bodyPr>
            <a:noAutofit/>
          </a:bodyPr>
          <a:lstStyle/>
          <a:p>
            <a:r>
              <a:rPr lang="en-US" sz="2600" dirty="0"/>
              <a:t>Paragraph 4: </a:t>
            </a:r>
            <a:r>
              <a:rPr lang="en-US" sz="2600" dirty="0">
                <a:solidFill>
                  <a:srgbClr val="FF0000"/>
                </a:solidFill>
              </a:rPr>
              <a:t>Extracting heat from very hot, dry rocks</a:t>
            </a:r>
            <a:r>
              <a:rPr lang="en-US" sz="2600" dirty="0"/>
              <a:t> presents a more difficult problem: the rocks must be fractured to permit the circulation of water, and the water must be provided artificially. The rocks are fractured by water pumped down at very high pressures. Experiments are under way to develop technologies for exploiting this resource.</a:t>
            </a:r>
          </a:p>
          <a:p>
            <a:r>
              <a:rPr lang="en-US" sz="2600" dirty="0"/>
              <a:t>21-1-8. According to paragraph 4, </a:t>
            </a:r>
            <a:r>
              <a:rPr lang="en-US" sz="2600" dirty="0">
                <a:solidFill>
                  <a:srgbClr val="FF0000"/>
                </a:solidFill>
              </a:rPr>
              <a:t>extracting heat from very hot, dry rocks</a:t>
            </a:r>
            <a:r>
              <a:rPr lang="en-US" sz="2600" dirty="0"/>
              <a:t> is difficult in part because</a:t>
            </a:r>
          </a:p>
          <a:p>
            <a:pPr marL="457200" indent="-457200">
              <a:buFont typeface="Courier New" panose="02070309020205020404" pitchFamily="49" charset="0"/>
              <a:buChar char="o"/>
            </a:pPr>
            <a:r>
              <a:rPr lang="en-US" sz="2600" dirty="0"/>
              <a:t>the underground rock must be fractured before heat can be removed from it</a:t>
            </a:r>
          </a:p>
          <a:p>
            <a:pPr marL="457200" indent="-457200">
              <a:buFont typeface="Courier New" panose="02070309020205020404" pitchFamily="49" charset="0"/>
              <a:buChar char="o"/>
            </a:pPr>
            <a:r>
              <a:rPr lang="en-US" sz="2600" dirty="0"/>
              <a:t>the water above the rock is under very high pressure</a:t>
            </a:r>
          </a:p>
          <a:p>
            <a:pPr marL="457200" indent="-457200">
              <a:buFont typeface="Courier New" panose="02070309020205020404" pitchFamily="49" charset="0"/>
              <a:buChar char="o"/>
            </a:pPr>
            <a:r>
              <a:rPr lang="en-US" sz="2600" dirty="0"/>
              <a:t>the rock breaks apart when water is pumped into it</a:t>
            </a:r>
          </a:p>
          <a:p>
            <a:pPr marL="457200" indent="-457200">
              <a:buFont typeface="Courier New" panose="02070309020205020404" pitchFamily="49" charset="0"/>
              <a:buChar char="o"/>
            </a:pPr>
            <a:r>
              <a:rPr lang="en-US" sz="2600" dirty="0"/>
              <a:t>the water circulated through the rock must be much cooler than the rock itself</a:t>
            </a:r>
          </a:p>
        </p:txBody>
      </p:sp>
    </p:spTree>
    <p:extLst>
      <p:ext uri="{BB962C8B-B14F-4D97-AF65-F5344CB8AC3E}">
        <p14:creationId xmlns:p14="http://schemas.microsoft.com/office/powerpoint/2010/main" val="1588766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EC47FD7-4EEB-A246-A76C-798DA2C62FB3}"/>
              </a:ext>
            </a:extLst>
          </p:cNvPr>
          <p:cNvSpPr>
            <a:spLocks noGrp="1"/>
          </p:cNvSpPr>
          <p:nvPr>
            <p:ph idx="1"/>
          </p:nvPr>
        </p:nvSpPr>
        <p:spPr/>
        <p:txBody>
          <a:bodyPr/>
          <a:lstStyle/>
          <a:p>
            <a:r>
              <a:rPr lang="zh-CN" altLang="en-CN" dirty="0"/>
              <a:t>有效成绩</a:t>
            </a:r>
            <a:r>
              <a:rPr lang="zh-CN" altLang="en-US" dirty="0"/>
              <a:t>的最高分组合</a:t>
            </a:r>
            <a:endParaRPr lang="en-US" altLang="zh-CN" dirty="0"/>
          </a:p>
          <a:p>
            <a:r>
              <a:rPr lang="zh-CN" altLang="en-US" dirty="0"/>
              <a:t>大部分高校接受</a:t>
            </a:r>
            <a:endParaRPr lang="en-CN" dirty="0"/>
          </a:p>
        </p:txBody>
      </p:sp>
      <p:sp>
        <p:nvSpPr>
          <p:cNvPr id="3" name="Title 2">
            <a:extLst>
              <a:ext uri="{FF2B5EF4-FFF2-40B4-BE49-F238E27FC236}">
                <a16:creationId xmlns:a16="http://schemas.microsoft.com/office/drawing/2014/main" id="{31A64069-BF7C-F44C-A868-996E21271665}"/>
              </a:ext>
            </a:extLst>
          </p:cNvPr>
          <p:cNvSpPr>
            <a:spLocks noGrp="1"/>
          </p:cNvSpPr>
          <p:nvPr>
            <p:ph type="title"/>
          </p:nvPr>
        </p:nvSpPr>
        <p:spPr/>
        <p:txBody>
          <a:bodyPr/>
          <a:lstStyle/>
          <a:p>
            <a:r>
              <a:rPr lang="en-US" i="1" dirty="0" err="1"/>
              <a:t>MyBest</a:t>
            </a:r>
            <a:r>
              <a:rPr lang="en-US" dirty="0"/>
              <a:t> Scores</a:t>
            </a:r>
            <a:endParaRPr lang="en-CN" dirty="0"/>
          </a:p>
        </p:txBody>
      </p:sp>
      <p:pic>
        <p:nvPicPr>
          <p:cNvPr id="4" name="Picture 3">
            <a:extLst>
              <a:ext uri="{FF2B5EF4-FFF2-40B4-BE49-F238E27FC236}">
                <a16:creationId xmlns:a16="http://schemas.microsoft.com/office/drawing/2014/main" id="{0B3FA997-F232-1E4C-A8CC-DF7D640C41E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Lst>
          </a:blip>
          <a:stretch>
            <a:fillRect/>
          </a:stretch>
        </p:blipFill>
        <p:spPr>
          <a:xfrm>
            <a:off x="201200" y="2671206"/>
            <a:ext cx="11990800" cy="3288118"/>
          </a:xfrm>
          <a:prstGeom prst="rect">
            <a:avLst/>
          </a:prstGeom>
        </p:spPr>
      </p:pic>
    </p:spTree>
    <p:extLst>
      <p:ext uri="{BB962C8B-B14F-4D97-AF65-F5344CB8AC3E}">
        <p14:creationId xmlns:p14="http://schemas.microsoft.com/office/powerpoint/2010/main" val="113686399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87CD70F-8E53-A148-A7CA-03F5915A2A47}"/>
              </a:ext>
            </a:extLst>
          </p:cNvPr>
          <p:cNvSpPr>
            <a:spLocks noGrp="1"/>
          </p:cNvSpPr>
          <p:nvPr>
            <p:ph idx="1"/>
          </p:nvPr>
        </p:nvSpPr>
        <p:spPr/>
        <p:txBody>
          <a:bodyPr>
            <a:noAutofit/>
          </a:bodyPr>
          <a:lstStyle/>
          <a:p>
            <a:r>
              <a:rPr lang="en-US" sz="2600" dirty="0"/>
              <a:t>Paragraph 4: </a:t>
            </a:r>
            <a:r>
              <a:rPr lang="en-US" sz="2600" dirty="0">
                <a:solidFill>
                  <a:srgbClr val="FF0000"/>
                </a:solidFill>
              </a:rPr>
              <a:t>Extracting heat from very hot, dry rocks</a:t>
            </a:r>
            <a:r>
              <a:rPr lang="en-US" sz="2600" dirty="0"/>
              <a:t> presents a more difficult problem</a:t>
            </a:r>
            <a:r>
              <a:rPr lang="en-US" sz="2600" dirty="0">
                <a:highlight>
                  <a:srgbClr val="FFFF00"/>
                </a:highlight>
              </a:rPr>
              <a:t>: </a:t>
            </a:r>
            <a:r>
              <a:rPr lang="en-US" sz="2600" dirty="0"/>
              <a:t>the rocks must be fractured to permit the circulation of water, and the water must be provided artificially. The rocks are fractured by water pumped down at very high pressures. Experiments are under way to develop technologies for exploiting this resource.</a:t>
            </a:r>
          </a:p>
          <a:p>
            <a:r>
              <a:rPr lang="en-US" sz="2600" dirty="0"/>
              <a:t>21-1-8. According to paragraph 4, </a:t>
            </a:r>
            <a:r>
              <a:rPr lang="en-US" sz="2600" dirty="0">
                <a:solidFill>
                  <a:srgbClr val="FF0000"/>
                </a:solidFill>
              </a:rPr>
              <a:t>extracting heat from very hot, dry rocks</a:t>
            </a:r>
            <a:r>
              <a:rPr lang="en-US" sz="2600" dirty="0"/>
              <a:t> is difficult in part </a:t>
            </a:r>
            <a:r>
              <a:rPr lang="en-US" sz="2600" dirty="0">
                <a:highlight>
                  <a:srgbClr val="FFFF00"/>
                </a:highlight>
              </a:rPr>
              <a:t>because</a:t>
            </a:r>
          </a:p>
          <a:p>
            <a:pPr marL="457200" indent="-457200">
              <a:buFont typeface="Courier New" panose="02070309020205020404" pitchFamily="49" charset="0"/>
              <a:buChar char="o"/>
            </a:pPr>
            <a:r>
              <a:rPr lang="en-US" sz="2600" dirty="0"/>
              <a:t>the underground rock must be fractured before heat can be removed from it</a:t>
            </a:r>
          </a:p>
          <a:p>
            <a:pPr marL="457200" indent="-457200">
              <a:buFont typeface="Courier New" panose="02070309020205020404" pitchFamily="49" charset="0"/>
              <a:buChar char="o"/>
            </a:pPr>
            <a:r>
              <a:rPr lang="en-US" sz="2600" dirty="0"/>
              <a:t>the water above the rock is under very high pressure</a:t>
            </a:r>
          </a:p>
          <a:p>
            <a:pPr marL="457200" indent="-457200">
              <a:buFont typeface="Courier New" panose="02070309020205020404" pitchFamily="49" charset="0"/>
              <a:buChar char="o"/>
            </a:pPr>
            <a:r>
              <a:rPr lang="en-US" sz="2600" dirty="0"/>
              <a:t>the rock breaks apart when water is pumped into it</a:t>
            </a:r>
          </a:p>
          <a:p>
            <a:pPr marL="457200" indent="-457200">
              <a:buFont typeface="Courier New" panose="02070309020205020404" pitchFamily="49" charset="0"/>
              <a:buChar char="o"/>
            </a:pPr>
            <a:r>
              <a:rPr lang="en-US" sz="2600" dirty="0"/>
              <a:t>the water circulated through the rock must be much cooler than the rock itself</a:t>
            </a:r>
          </a:p>
        </p:txBody>
      </p:sp>
    </p:spTree>
    <p:extLst>
      <p:ext uri="{BB962C8B-B14F-4D97-AF65-F5344CB8AC3E}">
        <p14:creationId xmlns:p14="http://schemas.microsoft.com/office/powerpoint/2010/main" val="167752535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87CD70F-8E53-A148-A7CA-03F5915A2A47}"/>
              </a:ext>
            </a:extLst>
          </p:cNvPr>
          <p:cNvSpPr>
            <a:spLocks noGrp="1"/>
          </p:cNvSpPr>
          <p:nvPr>
            <p:ph idx="1"/>
          </p:nvPr>
        </p:nvSpPr>
        <p:spPr/>
        <p:txBody>
          <a:bodyPr>
            <a:noAutofit/>
          </a:bodyPr>
          <a:lstStyle/>
          <a:p>
            <a:r>
              <a:rPr lang="en-US" sz="2600" dirty="0"/>
              <a:t>Paragraph 4: </a:t>
            </a:r>
            <a:r>
              <a:rPr lang="en-US" sz="2600" dirty="0">
                <a:solidFill>
                  <a:srgbClr val="FF0000"/>
                </a:solidFill>
              </a:rPr>
              <a:t>Extracting heat from very hot, dry rocks</a:t>
            </a:r>
            <a:r>
              <a:rPr lang="en-US" sz="2600" dirty="0"/>
              <a:t> presents a more difficult problem</a:t>
            </a:r>
            <a:r>
              <a:rPr lang="en-US" sz="2600" dirty="0">
                <a:highlight>
                  <a:srgbClr val="FFFF00"/>
                </a:highlight>
              </a:rPr>
              <a:t>: </a:t>
            </a:r>
            <a:r>
              <a:rPr lang="en-US" sz="2600" dirty="0"/>
              <a:t>the rocks must be fractured to permit the circulation of water, and the water must be provided artificially. The rocks are fractured by water pumped down at very high pressures. Experiments are under way to develop technologies for exploiting this resource.</a:t>
            </a:r>
          </a:p>
          <a:p>
            <a:r>
              <a:rPr lang="en-US" sz="2600" dirty="0"/>
              <a:t>21-1-8. According to paragraph 4, </a:t>
            </a:r>
            <a:r>
              <a:rPr lang="en-US" sz="2600" dirty="0">
                <a:solidFill>
                  <a:srgbClr val="FF0000"/>
                </a:solidFill>
              </a:rPr>
              <a:t>extracting heat from very hot, dry rocks</a:t>
            </a:r>
            <a:r>
              <a:rPr lang="en-US" sz="2600" dirty="0"/>
              <a:t> is difficult in part </a:t>
            </a:r>
            <a:r>
              <a:rPr lang="en-US" sz="2600" dirty="0">
                <a:highlight>
                  <a:srgbClr val="FFFF00"/>
                </a:highlight>
              </a:rPr>
              <a:t>because</a:t>
            </a:r>
          </a:p>
          <a:p>
            <a:pPr marL="457200" indent="-457200">
              <a:buFont typeface="Courier New" panose="02070309020205020404" pitchFamily="49" charset="0"/>
              <a:buChar char="o"/>
            </a:pPr>
            <a:r>
              <a:rPr lang="en-US" sz="2600" dirty="0">
                <a:solidFill>
                  <a:srgbClr val="FF0000"/>
                </a:solidFill>
              </a:rPr>
              <a:t>the underground rock must be fractured before heat can be removed from it</a:t>
            </a:r>
          </a:p>
          <a:p>
            <a:pPr marL="457200" indent="-457200">
              <a:buFont typeface="Courier New" panose="02070309020205020404" pitchFamily="49" charset="0"/>
              <a:buChar char="o"/>
            </a:pPr>
            <a:r>
              <a:rPr lang="en-US" sz="2600" dirty="0"/>
              <a:t>the water above the rock is under very high pressure</a:t>
            </a:r>
          </a:p>
          <a:p>
            <a:pPr marL="457200" indent="-457200">
              <a:buFont typeface="Courier New" panose="02070309020205020404" pitchFamily="49" charset="0"/>
              <a:buChar char="o"/>
            </a:pPr>
            <a:r>
              <a:rPr lang="en-US" sz="2600" dirty="0"/>
              <a:t>the rock breaks apart when water is pumped into it</a:t>
            </a:r>
          </a:p>
          <a:p>
            <a:pPr marL="457200" indent="-457200">
              <a:buFont typeface="Courier New" panose="02070309020205020404" pitchFamily="49" charset="0"/>
              <a:buChar char="o"/>
            </a:pPr>
            <a:r>
              <a:rPr lang="en-US" sz="2600" dirty="0"/>
              <a:t>the water circulated through the rock must be much cooler than the rock itself</a:t>
            </a:r>
          </a:p>
        </p:txBody>
      </p:sp>
    </p:spTree>
    <p:extLst>
      <p:ext uri="{BB962C8B-B14F-4D97-AF65-F5344CB8AC3E}">
        <p14:creationId xmlns:p14="http://schemas.microsoft.com/office/powerpoint/2010/main" val="21741470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61E2A0-445C-E340-81FE-E8735F75A7F1}"/>
              </a:ext>
            </a:extLst>
          </p:cNvPr>
          <p:cNvSpPr>
            <a:spLocks noGrp="1"/>
          </p:cNvSpPr>
          <p:nvPr>
            <p:ph idx="1"/>
          </p:nvPr>
        </p:nvSpPr>
        <p:spPr>
          <a:xfrm>
            <a:off x="257174" y="228600"/>
            <a:ext cx="11677651" cy="6400800"/>
          </a:xfrm>
        </p:spPr>
        <p:txBody>
          <a:bodyPr>
            <a:normAutofit fontScale="85000" lnSpcReduction="10000"/>
          </a:bodyPr>
          <a:lstStyle/>
          <a:p>
            <a:pPr>
              <a:lnSpc>
                <a:spcPct val="120000"/>
              </a:lnSpc>
            </a:pPr>
            <a:r>
              <a:rPr lang="en-US" sz="2400" dirty="0"/>
              <a:t>Paragraph 1: Think back to your childhood and try to identify your earliest memory. How old were you? Most people are not able to recount memories for experiences prior to the age of three years, a phenomenon called infantile amnesia. The question of why infantile amnesia occurs has intrigued psychologists for decades, especially in light of ample evidence that infants and young children can display impressive memory capabilities. Many find that understanding the general nature of autobiographical memory, that is, memory for events that have occurred in one's own life, can provide some important clues to this mystery. Between ages three and four, children begin to give fairly lengthy and cohesive descriptions of events in their past. What factors are responsible for this developmental turning point?</a:t>
            </a:r>
          </a:p>
          <a:p>
            <a:pPr>
              <a:lnSpc>
                <a:spcPct val="120000"/>
              </a:lnSpc>
            </a:pPr>
            <a:r>
              <a:rPr lang="en-US" sz="2400" dirty="0"/>
              <a:t>21-3-3.</a:t>
            </a:r>
            <a:r>
              <a:rPr lang="zh-CN" altLang="en-US" sz="2400" dirty="0"/>
              <a:t> </a:t>
            </a:r>
            <a:r>
              <a:rPr lang="en-US" sz="2400" dirty="0"/>
              <a:t>According to paragraph 1, what is the evidence that a child has developed autobiographical memory?</a:t>
            </a:r>
          </a:p>
          <a:p>
            <a:pPr marL="457200" indent="-457200">
              <a:lnSpc>
                <a:spcPct val="120000"/>
              </a:lnSpc>
              <a:buFont typeface="Courier New" panose="02070309020205020404" pitchFamily="49" charset="0"/>
              <a:buChar char="o"/>
            </a:pPr>
            <a:r>
              <a:rPr lang="en-US" sz="2400" dirty="0"/>
              <a:t>The child is able to remember past events from before the age of three years.</a:t>
            </a:r>
          </a:p>
          <a:p>
            <a:pPr marL="457200" indent="-457200">
              <a:lnSpc>
                <a:spcPct val="120000"/>
              </a:lnSpc>
              <a:buFont typeface="Courier New" panose="02070309020205020404" pitchFamily="49" charset="0"/>
              <a:buChar char="o"/>
            </a:pPr>
            <a:r>
              <a:rPr lang="en-US" sz="2400" dirty="0"/>
              <a:t>The child is able to describe past events in a sufficiently lengthy and cohesive manner.</a:t>
            </a:r>
          </a:p>
          <a:p>
            <a:pPr marL="457200" indent="-457200">
              <a:lnSpc>
                <a:spcPct val="120000"/>
              </a:lnSpc>
              <a:buFont typeface="Courier New" panose="02070309020205020404" pitchFamily="49" charset="0"/>
              <a:buChar char="o"/>
            </a:pPr>
            <a:r>
              <a:rPr lang="en-US" sz="2400" dirty="0"/>
              <a:t>The child is aware that he or she does not remember experiences from before the age of three years.</a:t>
            </a:r>
          </a:p>
          <a:p>
            <a:pPr marL="457200" indent="-457200">
              <a:lnSpc>
                <a:spcPct val="120000"/>
              </a:lnSpc>
              <a:buFont typeface="Courier New" panose="02070309020205020404" pitchFamily="49" charset="0"/>
              <a:buChar char="o"/>
            </a:pPr>
            <a:r>
              <a:rPr lang="en-US" sz="2400" dirty="0"/>
              <a:t>The child is able to give a basic description of the nature of autobiographical memory.</a:t>
            </a:r>
          </a:p>
        </p:txBody>
      </p:sp>
    </p:spTree>
    <p:extLst>
      <p:ext uri="{BB962C8B-B14F-4D97-AF65-F5344CB8AC3E}">
        <p14:creationId xmlns:p14="http://schemas.microsoft.com/office/powerpoint/2010/main" val="29220388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61E2A0-445C-E340-81FE-E8735F75A7F1}"/>
              </a:ext>
            </a:extLst>
          </p:cNvPr>
          <p:cNvSpPr>
            <a:spLocks noGrp="1"/>
          </p:cNvSpPr>
          <p:nvPr>
            <p:ph idx="1"/>
          </p:nvPr>
        </p:nvSpPr>
        <p:spPr>
          <a:xfrm>
            <a:off x="257174" y="228600"/>
            <a:ext cx="11677651" cy="6400800"/>
          </a:xfrm>
        </p:spPr>
        <p:txBody>
          <a:bodyPr>
            <a:normAutofit fontScale="85000" lnSpcReduction="10000"/>
          </a:bodyPr>
          <a:lstStyle/>
          <a:p>
            <a:pPr>
              <a:lnSpc>
                <a:spcPct val="120000"/>
              </a:lnSpc>
            </a:pPr>
            <a:r>
              <a:rPr lang="en-US" sz="2400" dirty="0"/>
              <a:t>Paragraph 1: Think back to your childhood and try to identify your earliest memory. How old were you? Most people are not able to recount memories for experiences prior to the age of three years, a phenomenon called infantile amnesia. The question of why infantile amnesia occurs has intrigued psychologists for decades, especially in light of ample evidence that infants and young children can display impressive memory capabilities. Many find that understanding the general nature of </a:t>
            </a:r>
            <a:r>
              <a:rPr lang="en-US" sz="2400" dirty="0">
                <a:solidFill>
                  <a:srgbClr val="FF0000"/>
                </a:solidFill>
              </a:rPr>
              <a:t>autobiographical</a:t>
            </a:r>
            <a:r>
              <a:rPr lang="en-US" sz="2400" dirty="0"/>
              <a:t> memory, that is, memory for events that have occurred in one's own life, can provide some important clues to this mystery. Between ages three and four, children begin to give fairly lengthy and cohesive descriptions of events in their past. What factors are responsible for this developmental turning point?</a:t>
            </a:r>
          </a:p>
          <a:p>
            <a:pPr>
              <a:lnSpc>
                <a:spcPct val="120000"/>
              </a:lnSpc>
            </a:pPr>
            <a:r>
              <a:rPr lang="en-US" sz="2400" dirty="0"/>
              <a:t>21-3-3.</a:t>
            </a:r>
            <a:r>
              <a:rPr lang="zh-CN" altLang="en-US" sz="2400" dirty="0"/>
              <a:t> </a:t>
            </a:r>
            <a:r>
              <a:rPr lang="en-US" sz="2400" dirty="0"/>
              <a:t>According to paragraph 1, what is the evidence that a child has developed </a:t>
            </a:r>
            <a:r>
              <a:rPr lang="en-US" sz="2400" dirty="0">
                <a:solidFill>
                  <a:srgbClr val="FF0000"/>
                </a:solidFill>
              </a:rPr>
              <a:t>autobiographical</a:t>
            </a:r>
            <a:r>
              <a:rPr lang="en-US" sz="2400" dirty="0"/>
              <a:t> memory?</a:t>
            </a:r>
          </a:p>
          <a:p>
            <a:pPr marL="457200" indent="-457200">
              <a:lnSpc>
                <a:spcPct val="120000"/>
              </a:lnSpc>
              <a:buFont typeface="Courier New" panose="02070309020205020404" pitchFamily="49" charset="0"/>
              <a:buChar char="o"/>
            </a:pPr>
            <a:r>
              <a:rPr lang="en-US" sz="2400" dirty="0"/>
              <a:t>The child is able to remember past events from before the age of three years.</a:t>
            </a:r>
          </a:p>
          <a:p>
            <a:pPr marL="457200" indent="-457200">
              <a:lnSpc>
                <a:spcPct val="120000"/>
              </a:lnSpc>
              <a:buFont typeface="Courier New" panose="02070309020205020404" pitchFamily="49" charset="0"/>
              <a:buChar char="o"/>
            </a:pPr>
            <a:r>
              <a:rPr lang="en-US" sz="2400" dirty="0"/>
              <a:t>The child is able to describe past events in a sufficiently lengthy and cohesive manner.</a:t>
            </a:r>
          </a:p>
          <a:p>
            <a:pPr marL="457200" indent="-457200">
              <a:lnSpc>
                <a:spcPct val="120000"/>
              </a:lnSpc>
              <a:buFont typeface="Courier New" panose="02070309020205020404" pitchFamily="49" charset="0"/>
              <a:buChar char="o"/>
            </a:pPr>
            <a:r>
              <a:rPr lang="en-US" sz="2400" dirty="0"/>
              <a:t>The child is aware that he or she does not remember experiences from before the age of three years.</a:t>
            </a:r>
          </a:p>
          <a:p>
            <a:pPr marL="457200" indent="-457200">
              <a:lnSpc>
                <a:spcPct val="120000"/>
              </a:lnSpc>
              <a:buFont typeface="Courier New" panose="02070309020205020404" pitchFamily="49" charset="0"/>
              <a:buChar char="o"/>
            </a:pPr>
            <a:r>
              <a:rPr lang="en-US" sz="2400" dirty="0"/>
              <a:t>The child is able to give a basic description of the nature of autobiographical memory.</a:t>
            </a:r>
          </a:p>
        </p:txBody>
      </p:sp>
    </p:spTree>
    <p:extLst>
      <p:ext uri="{BB962C8B-B14F-4D97-AF65-F5344CB8AC3E}">
        <p14:creationId xmlns:p14="http://schemas.microsoft.com/office/powerpoint/2010/main" val="210481793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61E2A0-445C-E340-81FE-E8735F75A7F1}"/>
              </a:ext>
            </a:extLst>
          </p:cNvPr>
          <p:cNvSpPr>
            <a:spLocks noGrp="1"/>
          </p:cNvSpPr>
          <p:nvPr>
            <p:ph idx="1"/>
          </p:nvPr>
        </p:nvSpPr>
        <p:spPr>
          <a:xfrm>
            <a:off x="257174" y="228600"/>
            <a:ext cx="11677651" cy="6400800"/>
          </a:xfrm>
        </p:spPr>
        <p:txBody>
          <a:bodyPr>
            <a:normAutofit fontScale="85000" lnSpcReduction="10000"/>
          </a:bodyPr>
          <a:lstStyle/>
          <a:p>
            <a:pPr>
              <a:lnSpc>
                <a:spcPct val="120000"/>
              </a:lnSpc>
            </a:pPr>
            <a:r>
              <a:rPr lang="en-US" sz="2400" dirty="0"/>
              <a:t>Paragraph 1: Think back to your childhood and try to identify your earliest memory. How old were you? Most people are not able to recount memories for experiences prior to the age of three years, a phenomenon called infantile amnesia. The question of why infantile amnesia occurs has intrigued psychologists for decades, especially in light of ample evidence that infants and young children can display impressive memory capabilities. Many find that understanding the general nature of </a:t>
            </a:r>
            <a:r>
              <a:rPr lang="en-US" sz="2400" dirty="0">
                <a:solidFill>
                  <a:srgbClr val="FF0000"/>
                </a:solidFill>
              </a:rPr>
              <a:t>autobiographical</a:t>
            </a:r>
            <a:r>
              <a:rPr lang="en-US" sz="2400" dirty="0"/>
              <a:t> memory, that is, memory for events that have occurred in one's own life, can provide some important </a:t>
            </a:r>
            <a:r>
              <a:rPr lang="en-US" sz="2400" dirty="0">
                <a:highlight>
                  <a:srgbClr val="FFFF00"/>
                </a:highlight>
              </a:rPr>
              <a:t>clues</a:t>
            </a:r>
            <a:r>
              <a:rPr lang="en-US" sz="2400" dirty="0"/>
              <a:t> to this mystery. Between ages three and four, children begin to give fairly lengthy and cohesive descriptions of events in their past. What factors are responsible for this developmental turning point?</a:t>
            </a:r>
          </a:p>
          <a:p>
            <a:pPr>
              <a:lnSpc>
                <a:spcPct val="120000"/>
              </a:lnSpc>
            </a:pPr>
            <a:r>
              <a:rPr lang="en-US" sz="2400" dirty="0"/>
              <a:t>21-3-3.</a:t>
            </a:r>
            <a:r>
              <a:rPr lang="zh-CN" altLang="en-US" sz="2400" dirty="0"/>
              <a:t> </a:t>
            </a:r>
            <a:r>
              <a:rPr lang="en-US" sz="2400" dirty="0"/>
              <a:t>According to paragraph 1, what is the </a:t>
            </a:r>
            <a:r>
              <a:rPr lang="en-US" sz="2400" dirty="0">
                <a:highlight>
                  <a:srgbClr val="FFFF00"/>
                </a:highlight>
              </a:rPr>
              <a:t>evidence</a:t>
            </a:r>
            <a:r>
              <a:rPr lang="en-US" sz="2400" dirty="0"/>
              <a:t> that a child has developed </a:t>
            </a:r>
            <a:r>
              <a:rPr lang="en-US" sz="2400" dirty="0">
                <a:solidFill>
                  <a:srgbClr val="FF0000"/>
                </a:solidFill>
              </a:rPr>
              <a:t>autobiographical</a:t>
            </a:r>
            <a:r>
              <a:rPr lang="en-US" sz="2400" dirty="0"/>
              <a:t> memory?</a:t>
            </a:r>
          </a:p>
          <a:p>
            <a:pPr marL="457200" indent="-457200">
              <a:lnSpc>
                <a:spcPct val="120000"/>
              </a:lnSpc>
              <a:buFont typeface="Courier New" panose="02070309020205020404" pitchFamily="49" charset="0"/>
              <a:buChar char="o"/>
            </a:pPr>
            <a:r>
              <a:rPr lang="en-US" sz="2400" dirty="0"/>
              <a:t>The child is able to remember past events from before the age of three years.</a:t>
            </a:r>
          </a:p>
          <a:p>
            <a:pPr marL="457200" indent="-457200">
              <a:lnSpc>
                <a:spcPct val="120000"/>
              </a:lnSpc>
              <a:buFont typeface="Courier New" panose="02070309020205020404" pitchFamily="49" charset="0"/>
              <a:buChar char="o"/>
            </a:pPr>
            <a:r>
              <a:rPr lang="en-US" sz="2400" dirty="0"/>
              <a:t>The child is able to describe past events in a sufficiently lengthy and cohesive manner.</a:t>
            </a:r>
          </a:p>
          <a:p>
            <a:pPr marL="457200" indent="-457200">
              <a:lnSpc>
                <a:spcPct val="120000"/>
              </a:lnSpc>
              <a:buFont typeface="Courier New" panose="02070309020205020404" pitchFamily="49" charset="0"/>
              <a:buChar char="o"/>
            </a:pPr>
            <a:r>
              <a:rPr lang="en-US" sz="2400" dirty="0"/>
              <a:t>The child is aware that he or she does not remember experiences from before the age of three years.</a:t>
            </a:r>
          </a:p>
          <a:p>
            <a:pPr marL="457200" indent="-457200">
              <a:lnSpc>
                <a:spcPct val="120000"/>
              </a:lnSpc>
              <a:buFont typeface="Courier New" panose="02070309020205020404" pitchFamily="49" charset="0"/>
              <a:buChar char="o"/>
            </a:pPr>
            <a:r>
              <a:rPr lang="en-US" sz="2400" dirty="0"/>
              <a:t>The child is able to give a basic description of the nature of autobiographical memory.</a:t>
            </a:r>
          </a:p>
        </p:txBody>
      </p:sp>
    </p:spTree>
    <p:extLst>
      <p:ext uri="{BB962C8B-B14F-4D97-AF65-F5344CB8AC3E}">
        <p14:creationId xmlns:p14="http://schemas.microsoft.com/office/powerpoint/2010/main" val="414760315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61E2A0-445C-E340-81FE-E8735F75A7F1}"/>
              </a:ext>
            </a:extLst>
          </p:cNvPr>
          <p:cNvSpPr>
            <a:spLocks noGrp="1"/>
          </p:cNvSpPr>
          <p:nvPr>
            <p:ph idx="1"/>
          </p:nvPr>
        </p:nvSpPr>
        <p:spPr>
          <a:xfrm>
            <a:off x="257174" y="228600"/>
            <a:ext cx="11677651" cy="6400800"/>
          </a:xfrm>
        </p:spPr>
        <p:txBody>
          <a:bodyPr>
            <a:normAutofit fontScale="85000" lnSpcReduction="10000"/>
          </a:bodyPr>
          <a:lstStyle/>
          <a:p>
            <a:pPr>
              <a:lnSpc>
                <a:spcPct val="120000"/>
              </a:lnSpc>
            </a:pPr>
            <a:r>
              <a:rPr lang="en-US" sz="2400" dirty="0">
                <a:solidFill>
                  <a:schemeClr val="bg1">
                    <a:lumMod val="65000"/>
                  </a:schemeClr>
                </a:solidFill>
              </a:rPr>
              <a:t>Paragraph 1: Think back to your childhood and try to identify your earliest memory. How old were you? Most people are not able to recount memories for experiences prior to the age of three years, a phenomenon called infantile amnesia. The question of why infantile amnesia occurs has intrigued psychologists for decades, especially in light of ample evidence that infants and young children can display impressive memory capabilities. </a:t>
            </a:r>
            <a:r>
              <a:rPr lang="en-US" sz="2400" dirty="0"/>
              <a:t>Many find that understanding the general nature of </a:t>
            </a:r>
            <a:r>
              <a:rPr lang="en-US" sz="2400" dirty="0">
                <a:solidFill>
                  <a:srgbClr val="FF0000"/>
                </a:solidFill>
              </a:rPr>
              <a:t>autobiographical</a:t>
            </a:r>
            <a:r>
              <a:rPr lang="en-US" sz="2400" dirty="0"/>
              <a:t> memory, that is, memory for events that have occurred in one's own life, can provide some important </a:t>
            </a:r>
            <a:r>
              <a:rPr lang="en-US" sz="2400" dirty="0">
                <a:highlight>
                  <a:srgbClr val="FFFF00"/>
                </a:highlight>
              </a:rPr>
              <a:t>clues</a:t>
            </a:r>
            <a:r>
              <a:rPr lang="en-US" sz="2400" dirty="0"/>
              <a:t> to this mystery. Between ages three and four, children begin to give fairly lengthy and cohesive descriptions of events in their past. What factors are responsible for this developmental turning point?</a:t>
            </a:r>
          </a:p>
          <a:p>
            <a:pPr>
              <a:lnSpc>
                <a:spcPct val="120000"/>
              </a:lnSpc>
            </a:pPr>
            <a:r>
              <a:rPr lang="en-US" sz="2400" dirty="0"/>
              <a:t>21-3-3.</a:t>
            </a:r>
            <a:r>
              <a:rPr lang="zh-CN" altLang="en-US" sz="2400" dirty="0"/>
              <a:t> </a:t>
            </a:r>
            <a:r>
              <a:rPr lang="en-US" sz="2400" dirty="0"/>
              <a:t>According to paragraph 1, what is the </a:t>
            </a:r>
            <a:r>
              <a:rPr lang="en-US" sz="2400" dirty="0">
                <a:highlight>
                  <a:srgbClr val="FFFF00"/>
                </a:highlight>
              </a:rPr>
              <a:t>evidence</a:t>
            </a:r>
            <a:r>
              <a:rPr lang="en-US" sz="2400" dirty="0"/>
              <a:t> that a child has developed </a:t>
            </a:r>
            <a:r>
              <a:rPr lang="en-US" sz="2400" dirty="0">
                <a:solidFill>
                  <a:srgbClr val="FF0000"/>
                </a:solidFill>
              </a:rPr>
              <a:t>autobiographical</a:t>
            </a:r>
            <a:r>
              <a:rPr lang="en-US" sz="2400" dirty="0"/>
              <a:t> memory?</a:t>
            </a:r>
          </a:p>
          <a:p>
            <a:pPr marL="457200" indent="-457200">
              <a:lnSpc>
                <a:spcPct val="120000"/>
              </a:lnSpc>
              <a:buFont typeface="Courier New" panose="02070309020205020404" pitchFamily="49" charset="0"/>
              <a:buChar char="o"/>
            </a:pPr>
            <a:r>
              <a:rPr lang="en-US" sz="2400" dirty="0"/>
              <a:t>The child is able to remember past events from before the age of three years.</a:t>
            </a:r>
          </a:p>
          <a:p>
            <a:pPr marL="457200" indent="-457200">
              <a:lnSpc>
                <a:spcPct val="120000"/>
              </a:lnSpc>
              <a:buFont typeface="Courier New" panose="02070309020205020404" pitchFamily="49" charset="0"/>
              <a:buChar char="o"/>
            </a:pPr>
            <a:r>
              <a:rPr lang="en-US" sz="2400" dirty="0"/>
              <a:t>The child is able to describe past events in a sufficiently lengthy and cohesive manner.</a:t>
            </a:r>
          </a:p>
          <a:p>
            <a:pPr marL="457200" indent="-457200">
              <a:lnSpc>
                <a:spcPct val="120000"/>
              </a:lnSpc>
              <a:buFont typeface="Courier New" panose="02070309020205020404" pitchFamily="49" charset="0"/>
              <a:buChar char="o"/>
            </a:pPr>
            <a:r>
              <a:rPr lang="en-US" sz="2400" dirty="0"/>
              <a:t>The child is aware that he or she does not remember experiences from before the age of three years.</a:t>
            </a:r>
          </a:p>
          <a:p>
            <a:pPr marL="457200" indent="-457200">
              <a:lnSpc>
                <a:spcPct val="120000"/>
              </a:lnSpc>
              <a:buFont typeface="Courier New" panose="02070309020205020404" pitchFamily="49" charset="0"/>
              <a:buChar char="o"/>
            </a:pPr>
            <a:r>
              <a:rPr lang="en-US" sz="2400" dirty="0"/>
              <a:t>The child is able to give a basic description of the nature of autobiographical memory.</a:t>
            </a:r>
          </a:p>
        </p:txBody>
      </p:sp>
    </p:spTree>
    <p:extLst>
      <p:ext uri="{BB962C8B-B14F-4D97-AF65-F5344CB8AC3E}">
        <p14:creationId xmlns:p14="http://schemas.microsoft.com/office/powerpoint/2010/main" val="196922764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361E2A0-445C-E340-81FE-E8735F75A7F1}"/>
              </a:ext>
            </a:extLst>
          </p:cNvPr>
          <p:cNvSpPr>
            <a:spLocks noGrp="1"/>
          </p:cNvSpPr>
          <p:nvPr>
            <p:ph idx="1"/>
          </p:nvPr>
        </p:nvSpPr>
        <p:spPr>
          <a:xfrm>
            <a:off x="257174" y="228600"/>
            <a:ext cx="11677651" cy="6400800"/>
          </a:xfrm>
        </p:spPr>
        <p:txBody>
          <a:bodyPr>
            <a:normAutofit fontScale="85000" lnSpcReduction="10000"/>
          </a:bodyPr>
          <a:lstStyle/>
          <a:p>
            <a:pPr>
              <a:lnSpc>
                <a:spcPct val="120000"/>
              </a:lnSpc>
            </a:pPr>
            <a:r>
              <a:rPr lang="en-US" sz="2400" dirty="0">
                <a:solidFill>
                  <a:schemeClr val="bg1">
                    <a:lumMod val="65000"/>
                  </a:schemeClr>
                </a:solidFill>
              </a:rPr>
              <a:t>Paragraph 1: Think back to your childhood and try to identify your earliest memory. How old were you? Most people are not able to recount memories for experiences prior to the age of three years, a phenomenon called infantile amnesia. The question of why infantile amnesia occurs has intrigued psychologists for decades, especially in light of ample evidence that infants and young children can display impressive memory capabilities. </a:t>
            </a:r>
            <a:r>
              <a:rPr lang="en-US" sz="2400" dirty="0"/>
              <a:t>Many find that understanding the general nature of </a:t>
            </a:r>
            <a:r>
              <a:rPr lang="en-US" sz="2400" dirty="0">
                <a:solidFill>
                  <a:srgbClr val="FF0000"/>
                </a:solidFill>
              </a:rPr>
              <a:t>autobiographical</a:t>
            </a:r>
            <a:r>
              <a:rPr lang="en-US" sz="2400" dirty="0"/>
              <a:t> memory, that is, memory for events that have occurred in one's own life, can provide some important </a:t>
            </a:r>
            <a:r>
              <a:rPr lang="en-US" sz="2400" dirty="0">
                <a:highlight>
                  <a:srgbClr val="FFFF00"/>
                </a:highlight>
              </a:rPr>
              <a:t>clues</a:t>
            </a:r>
            <a:r>
              <a:rPr lang="en-US" sz="2400" dirty="0"/>
              <a:t> to this mystery. Between ages three and four, children begin to give fairly lengthy and cohesive descriptions of events in their past. What factors are responsible for this developmental turning point?</a:t>
            </a:r>
          </a:p>
          <a:p>
            <a:pPr>
              <a:lnSpc>
                <a:spcPct val="120000"/>
              </a:lnSpc>
            </a:pPr>
            <a:r>
              <a:rPr lang="en-US" sz="2400" dirty="0"/>
              <a:t>21-3-3.</a:t>
            </a:r>
            <a:r>
              <a:rPr lang="zh-CN" altLang="en-US" sz="2400" dirty="0"/>
              <a:t> </a:t>
            </a:r>
            <a:r>
              <a:rPr lang="en-US" sz="2400" dirty="0"/>
              <a:t>According to paragraph 1, what is the </a:t>
            </a:r>
            <a:r>
              <a:rPr lang="en-US" sz="2400" dirty="0">
                <a:highlight>
                  <a:srgbClr val="FFFF00"/>
                </a:highlight>
              </a:rPr>
              <a:t>evidence</a:t>
            </a:r>
            <a:r>
              <a:rPr lang="en-US" sz="2400" dirty="0"/>
              <a:t> that a child has developed </a:t>
            </a:r>
            <a:r>
              <a:rPr lang="en-US" sz="2400" dirty="0">
                <a:solidFill>
                  <a:srgbClr val="FF0000"/>
                </a:solidFill>
              </a:rPr>
              <a:t>autobiographical</a:t>
            </a:r>
            <a:r>
              <a:rPr lang="en-US" sz="2400" dirty="0"/>
              <a:t> memory?</a:t>
            </a:r>
          </a:p>
          <a:p>
            <a:pPr marL="457200" indent="-457200">
              <a:lnSpc>
                <a:spcPct val="120000"/>
              </a:lnSpc>
              <a:buFont typeface="Courier New" panose="02070309020205020404" pitchFamily="49" charset="0"/>
              <a:buChar char="o"/>
            </a:pPr>
            <a:r>
              <a:rPr lang="en-US" sz="2400" dirty="0"/>
              <a:t>The child is able to remember past events from before the age of three years.</a:t>
            </a:r>
          </a:p>
          <a:p>
            <a:pPr marL="457200" indent="-457200">
              <a:lnSpc>
                <a:spcPct val="120000"/>
              </a:lnSpc>
              <a:buFont typeface="Courier New" panose="02070309020205020404" pitchFamily="49" charset="0"/>
              <a:buChar char="o"/>
            </a:pPr>
            <a:r>
              <a:rPr lang="en-US" sz="2400" dirty="0">
                <a:solidFill>
                  <a:srgbClr val="FF0000"/>
                </a:solidFill>
              </a:rPr>
              <a:t>The child is able to describe past events in a sufficiently lengthy and cohesive manner.</a:t>
            </a:r>
          </a:p>
          <a:p>
            <a:pPr marL="457200" indent="-457200">
              <a:lnSpc>
                <a:spcPct val="120000"/>
              </a:lnSpc>
              <a:buFont typeface="Courier New" panose="02070309020205020404" pitchFamily="49" charset="0"/>
              <a:buChar char="o"/>
            </a:pPr>
            <a:r>
              <a:rPr lang="en-US" sz="2400" dirty="0"/>
              <a:t>The child is aware that he or she does not remember experiences from before the age of three years.</a:t>
            </a:r>
          </a:p>
          <a:p>
            <a:pPr marL="457200" indent="-457200">
              <a:lnSpc>
                <a:spcPct val="120000"/>
              </a:lnSpc>
              <a:buFont typeface="Courier New" panose="02070309020205020404" pitchFamily="49" charset="0"/>
              <a:buChar char="o"/>
            </a:pPr>
            <a:r>
              <a:rPr lang="en-US" sz="2400" dirty="0"/>
              <a:t>The child is able to give a basic description of the nature of autobiographical memory.</a:t>
            </a:r>
          </a:p>
        </p:txBody>
      </p:sp>
    </p:spTree>
    <p:extLst>
      <p:ext uri="{BB962C8B-B14F-4D97-AF65-F5344CB8AC3E}">
        <p14:creationId xmlns:p14="http://schemas.microsoft.com/office/powerpoint/2010/main" val="40308740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1E680-EADA-954E-B14F-A262D719C146}"/>
              </a:ext>
            </a:extLst>
          </p:cNvPr>
          <p:cNvSpPr>
            <a:spLocks noGrp="1"/>
          </p:cNvSpPr>
          <p:nvPr>
            <p:ph idx="1"/>
          </p:nvPr>
        </p:nvSpPr>
        <p:spPr/>
        <p:txBody>
          <a:bodyPr>
            <a:noAutofit/>
          </a:bodyPr>
          <a:lstStyle/>
          <a:p>
            <a:r>
              <a:rPr lang="en-US" sz="2100" dirty="0"/>
              <a:t>Paragraph 3: Anaximander’s most important contributions, though, were in other areas. Although he did not accept that water was the prime element, he did believe that all life originated in the sea, and he was thus one of the first to conceive of this important idea. Anaximander is credited with drawing up the first world map of the Greeks and also with recognizing that Earth’s surface was curved. He believed, though, that the shape of Earth was that of a cylinder rather than the sphere that later Greek philosophers would conjecture. Anaximander, observing the motions of the heavens around the polestar, was probably the first of the Greek philosophers to picture the sky as a sphere completely surrounding Earth—an idea that, elaborated upon later, would prevail until the advent of the Scientific Revolution in the seventeenth century.</a:t>
            </a:r>
          </a:p>
          <a:p>
            <a:r>
              <a:rPr lang="en-US" altLang="zh-CN" sz="2100" dirty="0"/>
              <a:t>37-1-</a:t>
            </a:r>
            <a:r>
              <a:rPr lang="en-US" sz="2100" dirty="0"/>
              <a:t>6.According to paragraph 3, some Greek philosophers who came after Anaximander did not share his belief that</a:t>
            </a:r>
          </a:p>
          <a:p>
            <a:pPr marL="285750" indent="-285750">
              <a:buFont typeface="Courier New" panose="02070309020205020404" pitchFamily="49" charset="0"/>
              <a:buChar char="o"/>
            </a:pPr>
            <a:r>
              <a:rPr lang="en-US" sz="2100" dirty="0"/>
              <a:t>the world was made of something other than water</a:t>
            </a:r>
          </a:p>
          <a:p>
            <a:pPr marL="285750" indent="-285750">
              <a:buFont typeface="Courier New" panose="02070309020205020404" pitchFamily="49" charset="0"/>
              <a:buChar char="o"/>
            </a:pPr>
            <a:r>
              <a:rPr lang="en-US" sz="2100" dirty="0"/>
              <a:t>all life originated in the sea</a:t>
            </a:r>
          </a:p>
          <a:p>
            <a:pPr marL="285750" indent="-285750">
              <a:buFont typeface="Courier New" panose="02070309020205020404" pitchFamily="49" charset="0"/>
              <a:buChar char="o"/>
            </a:pPr>
            <a:r>
              <a:rPr lang="en-US" sz="2100" dirty="0"/>
              <a:t>the sky was a sphere surrounding Earth</a:t>
            </a:r>
          </a:p>
          <a:p>
            <a:pPr marL="285750" indent="-285750">
              <a:buFont typeface="Courier New" panose="02070309020205020404" pitchFamily="49" charset="0"/>
              <a:buChar char="o"/>
            </a:pPr>
            <a:r>
              <a:rPr lang="en-US" sz="2100" dirty="0"/>
              <a:t>Earth was cylindrical in shape</a:t>
            </a:r>
          </a:p>
          <a:p>
            <a:endParaRPr lang="en-US" sz="2100" dirty="0"/>
          </a:p>
          <a:p>
            <a:endParaRPr lang="en-CN" sz="2100" dirty="0"/>
          </a:p>
        </p:txBody>
      </p:sp>
    </p:spTree>
    <p:extLst>
      <p:ext uri="{BB962C8B-B14F-4D97-AF65-F5344CB8AC3E}">
        <p14:creationId xmlns:p14="http://schemas.microsoft.com/office/powerpoint/2010/main" val="207131691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1E680-EADA-954E-B14F-A262D719C146}"/>
              </a:ext>
            </a:extLst>
          </p:cNvPr>
          <p:cNvSpPr>
            <a:spLocks noGrp="1"/>
          </p:cNvSpPr>
          <p:nvPr>
            <p:ph idx="1"/>
          </p:nvPr>
        </p:nvSpPr>
        <p:spPr/>
        <p:txBody>
          <a:bodyPr>
            <a:noAutofit/>
          </a:bodyPr>
          <a:lstStyle/>
          <a:p>
            <a:r>
              <a:rPr lang="en-US" sz="2100" dirty="0"/>
              <a:t>Paragraph 3: Anaximander’s most important contributions, though, were in other areas. Although he did not accept that water was the prime element, he did believe that all life originated in the sea, and he was thus one of the first to conceive of this important idea. Anaximander is credited with drawing up the first world map of the Greeks and also with recognizing that Earth’s surface was curved. He believed, though, that the shape of Earth was that of a cylinder rather than the sphere that later Greek philosophers would conjecture. Anaximander, observing the motions of the heavens around the polestar, was probably the first of the Greek philosophers to picture the sky as a sphere completely surrounding Earth—an idea that, elaborated upon later, would prevail until the advent of the Scientific Revolution in the seventeenth century.</a:t>
            </a:r>
          </a:p>
          <a:p>
            <a:r>
              <a:rPr lang="en-US" altLang="zh-CN" sz="2100" dirty="0"/>
              <a:t>37-1-</a:t>
            </a:r>
            <a:r>
              <a:rPr lang="en-US" sz="2100" dirty="0"/>
              <a:t>6.According to paragraph 3, some Greek philosophers who came </a:t>
            </a:r>
            <a:r>
              <a:rPr lang="en-US" sz="2100" dirty="0">
                <a:solidFill>
                  <a:srgbClr val="FF0000"/>
                </a:solidFill>
              </a:rPr>
              <a:t>after Anaximander </a:t>
            </a:r>
            <a:r>
              <a:rPr lang="en-US" sz="2100" dirty="0"/>
              <a:t>did not share his belief that</a:t>
            </a:r>
          </a:p>
          <a:p>
            <a:pPr marL="285750" indent="-285750">
              <a:buFont typeface="Courier New" panose="02070309020205020404" pitchFamily="49" charset="0"/>
              <a:buChar char="o"/>
            </a:pPr>
            <a:r>
              <a:rPr lang="en-US" sz="2100" dirty="0"/>
              <a:t>the world was made of something other than water</a:t>
            </a:r>
          </a:p>
          <a:p>
            <a:pPr marL="285750" indent="-285750">
              <a:buFont typeface="Courier New" panose="02070309020205020404" pitchFamily="49" charset="0"/>
              <a:buChar char="o"/>
            </a:pPr>
            <a:r>
              <a:rPr lang="en-US" sz="2100" dirty="0"/>
              <a:t>all life originated in the sea</a:t>
            </a:r>
          </a:p>
          <a:p>
            <a:pPr marL="285750" indent="-285750">
              <a:buFont typeface="Courier New" panose="02070309020205020404" pitchFamily="49" charset="0"/>
              <a:buChar char="o"/>
            </a:pPr>
            <a:r>
              <a:rPr lang="en-US" sz="2100" dirty="0"/>
              <a:t>the sky was a sphere surrounding Earth</a:t>
            </a:r>
          </a:p>
          <a:p>
            <a:pPr marL="285750" indent="-285750">
              <a:buFont typeface="Courier New" panose="02070309020205020404" pitchFamily="49" charset="0"/>
              <a:buChar char="o"/>
            </a:pPr>
            <a:r>
              <a:rPr lang="en-US" sz="2100" dirty="0"/>
              <a:t>Earth was cylindrical in shape</a:t>
            </a:r>
          </a:p>
          <a:p>
            <a:endParaRPr lang="en-US" sz="2100" dirty="0"/>
          </a:p>
          <a:p>
            <a:endParaRPr lang="en-CN" sz="2100" dirty="0"/>
          </a:p>
        </p:txBody>
      </p:sp>
    </p:spTree>
    <p:extLst>
      <p:ext uri="{BB962C8B-B14F-4D97-AF65-F5344CB8AC3E}">
        <p14:creationId xmlns:p14="http://schemas.microsoft.com/office/powerpoint/2010/main" val="88197364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1E680-EADA-954E-B14F-A262D719C146}"/>
              </a:ext>
            </a:extLst>
          </p:cNvPr>
          <p:cNvSpPr>
            <a:spLocks noGrp="1"/>
          </p:cNvSpPr>
          <p:nvPr>
            <p:ph idx="1"/>
          </p:nvPr>
        </p:nvSpPr>
        <p:spPr/>
        <p:txBody>
          <a:bodyPr>
            <a:noAutofit/>
          </a:bodyPr>
          <a:lstStyle/>
          <a:p>
            <a:r>
              <a:rPr lang="en-US" sz="2100" dirty="0"/>
              <a:t>Paragraph 3: Anaximander’s most important contributions, though, were in other areas. Although he did not accept that water was the prime element, he did believe that all life originated in the sea, and he was thus one of the first to conceive of this important idea. Anaximander is credited with drawing up the first world map of the Greeks and also with recognizing that Earth’s surface was curved. He believed, though, that the shape of Earth was that of a cylinder rather than the sphere that later Greek philosophers would conjecture. Anaximander, observing the motions of the heavens around the polestar, was probably the first of the Greek philosophers to picture the sky as a sphere completely surrounding Earth—an idea that, elaborated upon later, would prevail until the advent of the Scientific Revolution in the seventeenth century.</a:t>
            </a:r>
          </a:p>
          <a:p>
            <a:r>
              <a:rPr lang="en-US" altLang="zh-CN" sz="2100" dirty="0"/>
              <a:t>37-1-</a:t>
            </a:r>
            <a:r>
              <a:rPr lang="en-US" sz="2100" dirty="0"/>
              <a:t>6.According to paragraph 3, some Greek philosophers who came </a:t>
            </a:r>
            <a:r>
              <a:rPr lang="en-US" sz="2100" dirty="0">
                <a:solidFill>
                  <a:srgbClr val="FF0000"/>
                </a:solidFill>
              </a:rPr>
              <a:t>after Anaximander </a:t>
            </a:r>
            <a:r>
              <a:rPr lang="en-US" sz="2100" dirty="0">
                <a:highlight>
                  <a:srgbClr val="FFFF00"/>
                </a:highlight>
              </a:rPr>
              <a:t>did not share his belief </a:t>
            </a:r>
            <a:r>
              <a:rPr lang="en-US" sz="2100" dirty="0"/>
              <a:t>that</a:t>
            </a:r>
          </a:p>
          <a:p>
            <a:pPr marL="285750" indent="-285750">
              <a:buFont typeface="Courier New" panose="02070309020205020404" pitchFamily="49" charset="0"/>
              <a:buChar char="o"/>
            </a:pPr>
            <a:r>
              <a:rPr lang="en-US" sz="2100" dirty="0"/>
              <a:t>the world was made of something other than water</a:t>
            </a:r>
          </a:p>
          <a:p>
            <a:pPr marL="285750" indent="-285750">
              <a:buFont typeface="Courier New" panose="02070309020205020404" pitchFamily="49" charset="0"/>
              <a:buChar char="o"/>
            </a:pPr>
            <a:r>
              <a:rPr lang="en-US" sz="2100" dirty="0"/>
              <a:t>all life originated in the sea</a:t>
            </a:r>
          </a:p>
          <a:p>
            <a:pPr marL="285750" indent="-285750">
              <a:buFont typeface="Courier New" panose="02070309020205020404" pitchFamily="49" charset="0"/>
              <a:buChar char="o"/>
            </a:pPr>
            <a:r>
              <a:rPr lang="en-US" sz="2100" dirty="0"/>
              <a:t>the sky was a sphere surrounding Earth</a:t>
            </a:r>
          </a:p>
          <a:p>
            <a:pPr marL="285750" indent="-285750">
              <a:buFont typeface="Courier New" panose="02070309020205020404" pitchFamily="49" charset="0"/>
              <a:buChar char="o"/>
            </a:pPr>
            <a:r>
              <a:rPr lang="en-US" sz="2100" dirty="0"/>
              <a:t>Earth was cylindrical in shape</a:t>
            </a:r>
          </a:p>
          <a:p>
            <a:endParaRPr lang="en-US" sz="2100" dirty="0"/>
          </a:p>
          <a:p>
            <a:endParaRPr lang="en-CN" sz="2100" dirty="0"/>
          </a:p>
        </p:txBody>
      </p:sp>
    </p:spTree>
    <p:extLst>
      <p:ext uri="{BB962C8B-B14F-4D97-AF65-F5344CB8AC3E}">
        <p14:creationId xmlns:p14="http://schemas.microsoft.com/office/powerpoint/2010/main" val="32960411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1741A1A-F501-B94B-9E28-9806B978F9E8}"/>
              </a:ext>
            </a:extLst>
          </p:cNvPr>
          <p:cNvGraphicFramePr>
            <a:graphicFrameLocks noGrp="1"/>
          </p:cNvGraphicFramePr>
          <p:nvPr>
            <p:ph idx="1"/>
          </p:nvPr>
        </p:nvGraphicFramePr>
        <p:xfrm>
          <a:off x="838200" y="1294549"/>
          <a:ext cx="10515600" cy="5198326"/>
        </p:xfrm>
        <a:graphic>
          <a:graphicData uri="http://schemas.openxmlformats.org/drawingml/2006/table">
            <a:tbl>
              <a:tblPr firstRow="1" bandRow="1">
                <a:tableStyleId>{93296810-A885-4BE3-A3E7-6D5BEEA58F35}</a:tableStyleId>
              </a:tblPr>
              <a:tblGrid>
                <a:gridCol w="2103120">
                  <a:extLst>
                    <a:ext uri="{9D8B030D-6E8A-4147-A177-3AD203B41FA5}">
                      <a16:colId xmlns:a16="http://schemas.microsoft.com/office/drawing/2014/main" val="3874822776"/>
                    </a:ext>
                  </a:extLst>
                </a:gridCol>
                <a:gridCol w="2103120">
                  <a:extLst>
                    <a:ext uri="{9D8B030D-6E8A-4147-A177-3AD203B41FA5}">
                      <a16:colId xmlns:a16="http://schemas.microsoft.com/office/drawing/2014/main" val="3654978395"/>
                    </a:ext>
                  </a:extLst>
                </a:gridCol>
                <a:gridCol w="2103120">
                  <a:extLst>
                    <a:ext uri="{9D8B030D-6E8A-4147-A177-3AD203B41FA5}">
                      <a16:colId xmlns:a16="http://schemas.microsoft.com/office/drawing/2014/main" val="974646814"/>
                    </a:ext>
                  </a:extLst>
                </a:gridCol>
                <a:gridCol w="2103120">
                  <a:extLst>
                    <a:ext uri="{9D8B030D-6E8A-4147-A177-3AD203B41FA5}">
                      <a16:colId xmlns:a16="http://schemas.microsoft.com/office/drawing/2014/main" val="1108207943"/>
                    </a:ext>
                  </a:extLst>
                </a:gridCol>
                <a:gridCol w="2103120">
                  <a:extLst>
                    <a:ext uri="{9D8B030D-6E8A-4147-A177-3AD203B41FA5}">
                      <a16:colId xmlns:a16="http://schemas.microsoft.com/office/drawing/2014/main" val="3863078937"/>
                    </a:ext>
                  </a:extLst>
                </a:gridCol>
              </a:tblGrid>
              <a:tr h="742618">
                <a:tc>
                  <a:txBody>
                    <a:bodyPr/>
                    <a:lstStyle/>
                    <a:p>
                      <a:pPr algn="ctr"/>
                      <a:r>
                        <a:rPr lang="en-CN" sz="2400" dirty="0">
                          <a:latin typeface="Microsoft YaHei UI" panose="020B0503020204020204" pitchFamily="34" charset="-122"/>
                          <a:ea typeface="Microsoft YaHei UI" panose="020B0503020204020204" pitchFamily="34" charset="-122"/>
                        </a:rPr>
                        <a:t>总分</a:t>
                      </a:r>
                    </a:p>
                  </a:txBody>
                  <a:tcPr anchor="ctr"/>
                </a:tc>
                <a:tc>
                  <a:txBody>
                    <a:bodyPr/>
                    <a:lstStyle/>
                    <a:p>
                      <a:pPr algn="ctr"/>
                      <a:r>
                        <a:rPr lang="en-CN" sz="2400" dirty="0">
                          <a:latin typeface="Microsoft YaHei UI" panose="020B0503020204020204" pitchFamily="34" charset="-122"/>
                          <a:ea typeface="Microsoft YaHei UI" panose="020B0503020204020204" pitchFamily="34" charset="-122"/>
                        </a:rPr>
                        <a:t>阅读</a:t>
                      </a:r>
                    </a:p>
                  </a:txBody>
                  <a:tcPr anchor="ctr"/>
                </a:tc>
                <a:tc>
                  <a:txBody>
                    <a:bodyPr/>
                    <a:lstStyle/>
                    <a:p>
                      <a:pPr algn="ctr"/>
                      <a:r>
                        <a:rPr lang="en-CN" sz="2400" dirty="0">
                          <a:latin typeface="Microsoft YaHei UI" panose="020B0503020204020204" pitchFamily="34" charset="-122"/>
                          <a:ea typeface="Microsoft YaHei UI" panose="020B0503020204020204" pitchFamily="34" charset="-122"/>
                        </a:rPr>
                        <a:t>听力</a:t>
                      </a:r>
                    </a:p>
                  </a:txBody>
                  <a:tcPr anchor="ctr"/>
                </a:tc>
                <a:tc>
                  <a:txBody>
                    <a:bodyPr/>
                    <a:lstStyle/>
                    <a:p>
                      <a:pPr algn="ctr"/>
                      <a:r>
                        <a:rPr lang="en-CN" sz="2400" dirty="0">
                          <a:latin typeface="Microsoft YaHei UI" panose="020B0503020204020204" pitchFamily="34" charset="-122"/>
                          <a:ea typeface="Microsoft YaHei UI" panose="020B0503020204020204" pitchFamily="34" charset="-122"/>
                        </a:rPr>
                        <a:t>口语</a:t>
                      </a:r>
                    </a:p>
                  </a:txBody>
                  <a:tcPr anchor="ctr"/>
                </a:tc>
                <a:tc>
                  <a:txBody>
                    <a:bodyPr/>
                    <a:lstStyle/>
                    <a:p>
                      <a:pPr algn="ctr"/>
                      <a:r>
                        <a:rPr lang="en-CN" sz="2400" dirty="0">
                          <a:latin typeface="Microsoft YaHei UI" panose="020B0503020204020204" pitchFamily="34" charset="-122"/>
                          <a:ea typeface="Microsoft YaHei UI" panose="020B0503020204020204" pitchFamily="34" charset="-122"/>
                        </a:rPr>
                        <a:t>写作</a:t>
                      </a:r>
                    </a:p>
                  </a:txBody>
                  <a:tcPr anchor="ctr"/>
                </a:tc>
                <a:extLst>
                  <a:ext uri="{0D108BD9-81ED-4DB2-BD59-A6C34878D82A}">
                    <a16:rowId xmlns:a16="http://schemas.microsoft.com/office/drawing/2014/main" val="1179739305"/>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60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14</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13</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17</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16</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1007488259"/>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80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21</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19</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20</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2686506419"/>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100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27</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26</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23</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25</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2765984223"/>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105</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29</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27</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23</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26</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4090973108"/>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110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30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29</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25</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27</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4139764246"/>
                  </a:ext>
                </a:extLst>
              </a:tr>
              <a:tr h="742618">
                <a:tc>
                  <a:txBody>
                    <a:bodyPr/>
                    <a:lstStyle/>
                    <a:p>
                      <a:pPr algn="ctr"/>
                      <a:r>
                        <a:rPr lang="en-US" altLang="zh-CN" sz="2400" dirty="0">
                          <a:latin typeface="Microsoft YaHei UI" panose="020B0503020204020204" pitchFamily="34" charset="-122"/>
                          <a:ea typeface="Microsoft YaHei UI" panose="020B0503020204020204" pitchFamily="34" charset="-122"/>
                        </a:rPr>
                        <a:t>115</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30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30</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28</a:t>
                      </a:r>
                      <a:endParaRPr lang="en-CN" sz="2400" dirty="0">
                        <a:latin typeface="Microsoft YaHei UI" panose="020B0503020204020204" pitchFamily="34" charset="-122"/>
                        <a:ea typeface="Microsoft YaHei UI" panose="020B0503020204020204" pitchFamily="34" charset="-122"/>
                      </a:endParaRPr>
                    </a:p>
                  </a:txBody>
                  <a:tcPr anchor="ctr"/>
                </a:tc>
                <a:tc>
                  <a:txBody>
                    <a:bodyPr/>
                    <a:lstStyle/>
                    <a:p>
                      <a:pPr algn="ctr"/>
                      <a:r>
                        <a:rPr lang="en-US" altLang="zh-CN" sz="2400" dirty="0">
                          <a:latin typeface="Microsoft YaHei UI" panose="020B0503020204020204" pitchFamily="34" charset="-122"/>
                          <a:ea typeface="Microsoft YaHei UI" panose="020B0503020204020204" pitchFamily="34" charset="-122"/>
                        </a:rPr>
                        <a:t>28</a:t>
                      </a:r>
                      <a:endParaRPr lang="en-CN" sz="2400" dirty="0">
                        <a:latin typeface="Microsoft YaHei UI" panose="020B0503020204020204" pitchFamily="34" charset="-122"/>
                        <a:ea typeface="Microsoft YaHei UI" panose="020B0503020204020204" pitchFamily="34" charset="-122"/>
                      </a:endParaRPr>
                    </a:p>
                  </a:txBody>
                  <a:tcPr anchor="ctr"/>
                </a:tc>
                <a:extLst>
                  <a:ext uri="{0D108BD9-81ED-4DB2-BD59-A6C34878D82A}">
                    <a16:rowId xmlns:a16="http://schemas.microsoft.com/office/drawing/2014/main" val="1414499662"/>
                  </a:ext>
                </a:extLst>
              </a:tr>
            </a:tbl>
          </a:graphicData>
        </a:graphic>
      </p:graphicFrame>
      <p:sp>
        <p:nvSpPr>
          <p:cNvPr id="3" name="Title 2">
            <a:extLst>
              <a:ext uri="{FF2B5EF4-FFF2-40B4-BE49-F238E27FC236}">
                <a16:creationId xmlns:a16="http://schemas.microsoft.com/office/drawing/2014/main" id="{2F5264C7-E2BA-A841-8DC7-D20698DE3916}"/>
              </a:ext>
            </a:extLst>
          </p:cNvPr>
          <p:cNvSpPr>
            <a:spLocks noGrp="1"/>
          </p:cNvSpPr>
          <p:nvPr>
            <p:ph type="title"/>
          </p:nvPr>
        </p:nvSpPr>
        <p:spPr/>
        <p:txBody>
          <a:bodyPr/>
          <a:lstStyle/>
          <a:p>
            <a:r>
              <a:rPr lang="en-CN" dirty="0"/>
              <a:t>托福分数分布</a:t>
            </a:r>
            <a:r>
              <a:rPr lang="zh-CN" altLang="en-US" dirty="0"/>
              <a:t>：</a:t>
            </a:r>
            <a:r>
              <a:rPr lang="en-US" altLang="zh-CN" dirty="0">
                <a:solidFill>
                  <a:srgbClr val="FF0000"/>
                </a:solidFill>
              </a:rPr>
              <a:t>80</a:t>
            </a:r>
            <a:r>
              <a:rPr lang="zh-CN" altLang="en-US" dirty="0">
                <a:solidFill>
                  <a:srgbClr val="FF0000"/>
                </a:solidFill>
              </a:rPr>
              <a:t>雨露均沾</a:t>
            </a:r>
            <a:endParaRPr lang="en-CN" dirty="0">
              <a:solidFill>
                <a:srgbClr val="FF0000"/>
              </a:solidFill>
            </a:endParaRPr>
          </a:p>
        </p:txBody>
      </p:sp>
      <p:sp>
        <p:nvSpPr>
          <p:cNvPr id="6" name="Content Placeholder 1">
            <a:extLst>
              <a:ext uri="{FF2B5EF4-FFF2-40B4-BE49-F238E27FC236}">
                <a16:creationId xmlns:a16="http://schemas.microsoft.com/office/drawing/2014/main" id="{D8AD2E64-746E-844E-988C-976113BF3D24}"/>
              </a:ext>
            </a:extLst>
          </p:cNvPr>
          <p:cNvSpPr txBox="1">
            <a:spLocks/>
          </p:cNvSpPr>
          <p:nvPr/>
        </p:nvSpPr>
        <p:spPr>
          <a:xfrm>
            <a:off x="838200" y="2728460"/>
            <a:ext cx="10515600" cy="767456"/>
          </a:xfrm>
          <a:prstGeom prst="rect">
            <a:avLst/>
          </a:prstGeom>
          <a:ln w="38100">
            <a:solidFill>
              <a:srgbClr val="FF0000"/>
            </a:solidFill>
            <a:extLst>
              <a:ext uri="{C807C97D-BFC1-408E-A445-0C87EB9F89A2}">
                <ask:lineSketchStyleProps xmlns:ask="http://schemas.microsoft.com/office/drawing/2018/sketchyshapes" sd="1219033472">
                  <a:custGeom>
                    <a:avLst/>
                    <a:gdLst>
                      <a:gd name="connsiteX0" fmla="*/ 0 w 3555400"/>
                      <a:gd name="connsiteY0" fmla="*/ 0 h 792063"/>
                      <a:gd name="connsiteX1" fmla="*/ 3555400 w 3555400"/>
                      <a:gd name="connsiteY1" fmla="*/ 0 h 792063"/>
                      <a:gd name="connsiteX2" fmla="*/ 3555400 w 3555400"/>
                      <a:gd name="connsiteY2" fmla="*/ 792063 h 792063"/>
                      <a:gd name="connsiteX3" fmla="*/ 0 w 3555400"/>
                      <a:gd name="connsiteY3" fmla="*/ 792063 h 792063"/>
                      <a:gd name="connsiteX4" fmla="*/ 0 w 3555400"/>
                      <a:gd name="connsiteY4" fmla="*/ 0 h 79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5400" h="792063" fill="none" extrusionOk="0">
                        <a:moveTo>
                          <a:pt x="0" y="0"/>
                        </a:moveTo>
                        <a:cubicBezTo>
                          <a:pt x="1086590" y="-49533"/>
                          <a:pt x="1826980" y="-14809"/>
                          <a:pt x="3555400" y="0"/>
                        </a:cubicBezTo>
                        <a:cubicBezTo>
                          <a:pt x="3484480" y="380810"/>
                          <a:pt x="3597029" y="553304"/>
                          <a:pt x="3555400" y="792063"/>
                        </a:cubicBezTo>
                        <a:cubicBezTo>
                          <a:pt x="3191164" y="743832"/>
                          <a:pt x="1502676" y="876518"/>
                          <a:pt x="0" y="792063"/>
                        </a:cubicBezTo>
                        <a:cubicBezTo>
                          <a:pt x="13697" y="509111"/>
                          <a:pt x="-22121" y="139800"/>
                          <a:pt x="0" y="0"/>
                        </a:cubicBezTo>
                        <a:close/>
                      </a:path>
                      <a:path w="3555400" h="792063" stroke="0" extrusionOk="0">
                        <a:moveTo>
                          <a:pt x="0" y="0"/>
                        </a:moveTo>
                        <a:cubicBezTo>
                          <a:pt x="510110" y="118645"/>
                          <a:pt x="3021608" y="116012"/>
                          <a:pt x="3555400" y="0"/>
                        </a:cubicBezTo>
                        <a:cubicBezTo>
                          <a:pt x="3615914" y="226588"/>
                          <a:pt x="3593260" y="681302"/>
                          <a:pt x="3555400" y="792063"/>
                        </a:cubicBezTo>
                        <a:cubicBezTo>
                          <a:pt x="2742679" y="926663"/>
                          <a:pt x="1515586" y="634867"/>
                          <a:pt x="0" y="792063"/>
                        </a:cubicBezTo>
                        <a:cubicBezTo>
                          <a:pt x="68248" y="569368"/>
                          <a:pt x="67726" y="266041"/>
                          <a:pt x="0" y="0"/>
                        </a:cubicBezTo>
                        <a:close/>
                      </a:path>
                    </a:pathLst>
                  </a:custGeom>
                  <ask:type>
                    <ask:lineSketchNone/>
                  </ask:type>
                </ask:lineSketchStyleProps>
              </a:ext>
            </a:extLst>
          </a:ln>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CN" dirty="0"/>
          </a:p>
        </p:txBody>
      </p:sp>
    </p:spTree>
    <p:extLst>
      <p:ext uri="{BB962C8B-B14F-4D97-AF65-F5344CB8AC3E}">
        <p14:creationId xmlns:p14="http://schemas.microsoft.com/office/powerpoint/2010/main" val="384125078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1E680-EADA-954E-B14F-A262D719C146}"/>
              </a:ext>
            </a:extLst>
          </p:cNvPr>
          <p:cNvSpPr>
            <a:spLocks noGrp="1"/>
          </p:cNvSpPr>
          <p:nvPr>
            <p:ph idx="1"/>
          </p:nvPr>
        </p:nvSpPr>
        <p:spPr/>
        <p:txBody>
          <a:bodyPr>
            <a:noAutofit/>
          </a:bodyPr>
          <a:lstStyle/>
          <a:p>
            <a:r>
              <a:rPr lang="en-US" sz="2100" dirty="0"/>
              <a:t>Paragraph 3: Anaximander’s most important contributions, though, were in other areas. Although he did not accept that water was the prime element, he did believe that all life originated in the sea, and he was thus one of the first to conceive of this important idea. Anaximander is credited with drawing up the first world map of the Greeks and also with recognizing that Earth’s surface was curved. He believed, though, that the shape of Earth was that of a cylinder rather than the sphere that</a:t>
            </a:r>
            <a:r>
              <a:rPr lang="en-US" sz="2100" dirty="0">
                <a:solidFill>
                  <a:srgbClr val="FF0000"/>
                </a:solidFill>
              </a:rPr>
              <a:t> later Greek philosophers would conjecture. </a:t>
            </a:r>
            <a:r>
              <a:rPr lang="en-US" sz="2100" dirty="0"/>
              <a:t>Anaximander, observing the motions of the heavens around the polestar, was probably the first of the Greek philosophers to picture the sky as a sphere completely surrounding Earth—an idea that, elaborated upon later, would prevail until the advent of the Scientific Revolution in the seventeenth century.</a:t>
            </a:r>
          </a:p>
          <a:p>
            <a:r>
              <a:rPr lang="en-US" altLang="zh-CN" sz="2100" dirty="0"/>
              <a:t>37-1-</a:t>
            </a:r>
            <a:r>
              <a:rPr lang="en-US" sz="2100" dirty="0"/>
              <a:t>6.According to paragraph 3, some Greek philosophers who came </a:t>
            </a:r>
            <a:r>
              <a:rPr lang="en-US" sz="2100" dirty="0">
                <a:solidFill>
                  <a:srgbClr val="FF0000"/>
                </a:solidFill>
              </a:rPr>
              <a:t>after Anaximander </a:t>
            </a:r>
            <a:r>
              <a:rPr lang="en-US" sz="2100" dirty="0">
                <a:highlight>
                  <a:srgbClr val="FFFF00"/>
                </a:highlight>
              </a:rPr>
              <a:t>did not share his belief </a:t>
            </a:r>
            <a:r>
              <a:rPr lang="en-US" sz="2100" dirty="0"/>
              <a:t>that</a:t>
            </a:r>
          </a:p>
          <a:p>
            <a:pPr marL="285750" indent="-285750">
              <a:buFont typeface="Courier New" panose="02070309020205020404" pitchFamily="49" charset="0"/>
              <a:buChar char="o"/>
            </a:pPr>
            <a:r>
              <a:rPr lang="en-US" sz="2100" dirty="0"/>
              <a:t>the world was made of something other than water</a:t>
            </a:r>
          </a:p>
          <a:p>
            <a:pPr marL="285750" indent="-285750">
              <a:buFont typeface="Courier New" panose="02070309020205020404" pitchFamily="49" charset="0"/>
              <a:buChar char="o"/>
            </a:pPr>
            <a:r>
              <a:rPr lang="en-US" sz="2100" dirty="0"/>
              <a:t>all life originated in the sea</a:t>
            </a:r>
          </a:p>
          <a:p>
            <a:pPr marL="285750" indent="-285750">
              <a:buFont typeface="Courier New" panose="02070309020205020404" pitchFamily="49" charset="0"/>
              <a:buChar char="o"/>
            </a:pPr>
            <a:r>
              <a:rPr lang="en-US" sz="2100" dirty="0"/>
              <a:t>the sky was a sphere surrounding Earth</a:t>
            </a:r>
          </a:p>
          <a:p>
            <a:pPr marL="285750" indent="-285750">
              <a:buFont typeface="Courier New" panose="02070309020205020404" pitchFamily="49" charset="0"/>
              <a:buChar char="o"/>
            </a:pPr>
            <a:r>
              <a:rPr lang="en-US" sz="2100" dirty="0"/>
              <a:t>Earth was cylindrical in shape</a:t>
            </a:r>
          </a:p>
          <a:p>
            <a:endParaRPr lang="en-US" sz="2100" dirty="0"/>
          </a:p>
          <a:p>
            <a:endParaRPr lang="en-CN" sz="2100" dirty="0"/>
          </a:p>
        </p:txBody>
      </p:sp>
    </p:spTree>
    <p:extLst>
      <p:ext uri="{BB962C8B-B14F-4D97-AF65-F5344CB8AC3E}">
        <p14:creationId xmlns:p14="http://schemas.microsoft.com/office/powerpoint/2010/main" val="68733999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1E680-EADA-954E-B14F-A262D719C146}"/>
              </a:ext>
            </a:extLst>
          </p:cNvPr>
          <p:cNvSpPr>
            <a:spLocks noGrp="1"/>
          </p:cNvSpPr>
          <p:nvPr>
            <p:ph idx="1"/>
          </p:nvPr>
        </p:nvSpPr>
        <p:spPr/>
        <p:txBody>
          <a:bodyPr>
            <a:noAutofit/>
          </a:bodyPr>
          <a:lstStyle/>
          <a:p>
            <a:r>
              <a:rPr lang="en-US" sz="2100" dirty="0"/>
              <a:t>Paragraph 3: Anaximander’s most important contributions, though, were in other areas. Although he did not accept that water was the prime element, he did believe that all life originated in the sea, and he was thus one of the first to conceive of this important idea. Anaximander is credited with drawing up the first world map of the Greeks and also with recognizing that Earth’s surface was curved. </a:t>
            </a:r>
            <a:r>
              <a:rPr lang="en-US" sz="2100" dirty="0">
                <a:highlight>
                  <a:srgbClr val="FFFF00"/>
                </a:highlight>
              </a:rPr>
              <a:t>He believed, though, that the shape of Earth was that of a cylinder rather than the sphere that</a:t>
            </a:r>
            <a:r>
              <a:rPr lang="en-US" sz="2100" dirty="0">
                <a:solidFill>
                  <a:srgbClr val="FF0000"/>
                </a:solidFill>
                <a:highlight>
                  <a:srgbClr val="FFFF00"/>
                </a:highlight>
              </a:rPr>
              <a:t> later Greek philosophers would conjecture. </a:t>
            </a:r>
            <a:r>
              <a:rPr lang="en-US" sz="2100" dirty="0"/>
              <a:t>Anaximander, observing the motions of the heavens around the polestar, was probably the first of the Greek philosophers to picture the sky as a sphere completely surrounding Earth—an idea that, elaborated upon later, would prevail until the advent of the Scientific Revolution in the seventeenth century.</a:t>
            </a:r>
          </a:p>
          <a:p>
            <a:r>
              <a:rPr lang="en-US" altLang="zh-CN" sz="2100" dirty="0"/>
              <a:t>37-1-</a:t>
            </a:r>
            <a:r>
              <a:rPr lang="en-US" sz="2100" dirty="0"/>
              <a:t>6.According to paragraph 3, some Greek philosophers who came </a:t>
            </a:r>
            <a:r>
              <a:rPr lang="en-US" sz="2100" dirty="0">
                <a:solidFill>
                  <a:srgbClr val="FF0000"/>
                </a:solidFill>
              </a:rPr>
              <a:t>after Anaximander </a:t>
            </a:r>
            <a:r>
              <a:rPr lang="en-US" sz="2100" dirty="0">
                <a:highlight>
                  <a:srgbClr val="FFFF00"/>
                </a:highlight>
              </a:rPr>
              <a:t>did not share his belief </a:t>
            </a:r>
            <a:r>
              <a:rPr lang="en-US" sz="2100" dirty="0"/>
              <a:t>that</a:t>
            </a:r>
          </a:p>
          <a:p>
            <a:pPr marL="285750" indent="-285750">
              <a:buFont typeface="Courier New" panose="02070309020205020404" pitchFamily="49" charset="0"/>
              <a:buChar char="o"/>
            </a:pPr>
            <a:r>
              <a:rPr lang="en-US" sz="2100" dirty="0"/>
              <a:t>the world was made of something other than water</a:t>
            </a:r>
          </a:p>
          <a:p>
            <a:pPr marL="285750" indent="-285750">
              <a:buFont typeface="Courier New" panose="02070309020205020404" pitchFamily="49" charset="0"/>
              <a:buChar char="o"/>
            </a:pPr>
            <a:r>
              <a:rPr lang="en-US" sz="2100" dirty="0"/>
              <a:t>all life originated in the sea</a:t>
            </a:r>
          </a:p>
          <a:p>
            <a:pPr marL="285750" indent="-285750">
              <a:buFont typeface="Courier New" panose="02070309020205020404" pitchFamily="49" charset="0"/>
              <a:buChar char="o"/>
            </a:pPr>
            <a:r>
              <a:rPr lang="en-US" sz="2100" dirty="0"/>
              <a:t>the sky was a sphere surrounding Earth</a:t>
            </a:r>
          </a:p>
          <a:p>
            <a:pPr marL="285750" indent="-285750">
              <a:buFont typeface="Courier New" panose="02070309020205020404" pitchFamily="49" charset="0"/>
              <a:buChar char="o"/>
            </a:pPr>
            <a:r>
              <a:rPr lang="en-US" sz="2100" dirty="0"/>
              <a:t>Earth was cylindrical in shape</a:t>
            </a:r>
          </a:p>
          <a:p>
            <a:endParaRPr lang="en-US" sz="2100" dirty="0"/>
          </a:p>
          <a:p>
            <a:endParaRPr lang="en-CN" sz="2100" dirty="0"/>
          </a:p>
        </p:txBody>
      </p:sp>
    </p:spTree>
    <p:extLst>
      <p:ext uri="{BB962C8B-B14F-4D97-AF65-F5344CB8AC3E}">
        <p14:creationId xmlns:p14="http://schemas.microsoft.com/office/powerpoint/2010/main" val="46780424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1E680-EADA-954E-B14F-A262D719C146}"/>
              </a:ext>
            </a:extLst>
          </p:cNvPr>
          <p:cNvSpPr>
            <a:spLocks noGrp="1"/>
          </p:cNvSpPr>
          <p:nvPr>
            <p:ph idx="1"/>
          </p:nvPr>
        </p:nvSpPr>
        <p:spPr/>
        <p:txBody>
          <a:bodyPr>
            <a:noAutofit/>
          </a:bodyPr>
          <a:lstStyle/>
          <a:p>
            <a:r>
              <a:rPr lang="en-US" sz="2100" dirty="0"/>
              <a:t>Paragraph 3: Anaximander’s most important contributions, though, were in other areas. Although he did not accept that water was the prime element, he did believe that all life originated in the sea, and he was thus one of the first to conceive of this important idea. Anaximander is credited with drawing up the first world map of the Greeks and also with recognizing that Earth’s surface was curved. </a:t>
            </a:r>
            <a:r>
              <a:rPr lang="en-US" sz="2100" dirty="0">
                <a:highlight>
                  <a:srgbClr val="FFFF00"/>
                </a:highlight>
              </a:rPr>
              <a:t>He believed, though, that the shape of Earth was that of a cylinder rather than the sphere that</a:t>
            </a:r>
            <a:r>
              <a:rPr lang="en-US" sz="2100" dirty="0">
                <a:solidFill>
                  <a:srgbClr val="FF0000"/>
                </a:solidFill>
                <a:highlight>
                  <a:srgbClr val="FFFF00"/>
                </a:highlight>
              </a:rPr>
              <a:t> later Greek philosophers would conjecture. </a:t>
            </a:r>
            <a:r>
              <a:rPr lang="en-US" sz="2100" dirty="0"/>
              <a:t>Anaximander, observing the motions of the heavens around the polestar, was probably the first of the Greek philosophers to picture the sky as a sphere completely surrounding Earth—an idea that, elaborated upon later, would prevail until the advent of the Scientific Revolution in the seventeenth century.</a:t>
            </a:r>
          </a:p>
          <a:p>
            <a:r>
              <a:rPr lang="en-US" altLang="zh-CN" sz="2100" dirty="0"/>
              <a:t>37-1-</a:t>
            </a:r>
            <a:r>
              <a:rPr lang="en-US" sz="2100" dirty="0"/>
              <a:t>6.According to paragraph 3, some Greek philosophers who came </a:t>
            </a:r>
            <a:r>
              <a:rPr lang="en-US" sz="2100" dirty="0">
                <a:solidFill>
                  <a:srgbClr val="FF0000"/>
                </a:solidFill>
              </a:rPr>
              <a:t>after Anaximander </a:t>
            </a:r>
            <a:r>
              <a:rPr lang="en-US" sz="2100" dirty="0">
                <a:highlight>
                  <a:srgbClr val="FFFF00"/>
                </a:highlight>
              </a:rPr>
              <a:t>did not share his belief </a:t>
            </a:r>
            <a:r>
              <a:rPr lang="en-US" sz="2100" dirty="0"/>
              <a:t>that</a:t>
            </a:r>
          </a:p>
          <a:p>
            <a:pPr marL="285750" indent="-285750">
              <a:buFont typeface="Courier New" panose="02070309020205020404" pitchFamily="49" charset="0"/>
              <a:buChar char="o"/>
            </a:pPr>
            <a:r>
              <a:rPr lang="en-US" sz="2100" dirty="0"/>
              <a:t>the world was made of something other than water</a:t>
            </a:r>
          </a:p>
          <a:p>
            <a:pPr marL="285750" indent="-285750">
              <a:buFont typeface="Courier New" panose="02070309020205020404" pitchFamily="49" charset="0"/>
              <a:buChar char="o"/>
            </a:pPr>
            <a:r>
              <a:rPr lang="en-US" sz="2100" dirty="0"/>
              <a:t>all life originated in the sea</a:t>
            </a:r>
          </a:p>
          <a:p>
            <a:pPr marL="285750" indent="-285750">
              <a:buFont typeface="Courier New" panose="02070309020205020404" pitchFamily="49" charset="0"/>
              <a:buChar char="o"/>
            </a:pPr>
            <a:r>
              <a:rPr lang="en-US" sz="2100" dirty="0"/>
              <a:t>the sky was a sphere surrounding Earth</a:t>
            </a:r>
          </a:p>
          <a:p>
            <a:pPr marL="285750" indent="-285750">
              <a:buFont typeface="Courier New" panose="02070309020205020404" pitchFamily="49" charset="0"/>
              <a:buChar char="o"/>
            </a:pPr>
            <a:r>
              <a:rPr lang="en-US" sz="2100" dirty="0">
                <a:solidFill>
                  <a:srgbClr val="FF0000"/>
                </a:solidFill>
              </a:rPr>
              <a:t>Earth was cylindrical in shape</a:t>
            </a:r>
          </a:p>
          <a:p>
            <a:endParaRPr lang="en-US" sz="2100" dirty="0"/>
          </a:p>
          <a:p>
            <a:endParaRPr lang="en-CN" sz="2100" dirty="0"/>
          </a:p>
        </p:txBody>
      </p:sp>
    </p:spTree>
    <p:extLst>
      <p:ext uri="{BB962C8B-B14F-4D97-AF65-F5344CB8AC3E}">
        <p14:creationId xmlns:p14="http://schemas.microsoft.com/office/powerpoint/2010/main" val="388003706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2786395-462C-BE49-8BA7-697642F45988}"/>
              </a:ext>
            </a:extLst>
          </p:cNvPr>
          <p:cNvSpPr>
            <a:spLocks noGrp="1"/>
          </p:cNvSpPr>
          <p:nvPr>
            <p:ph idx="1"/>
          </p:nvPr>
        </p:nvSpPr>
        <p:spPr/>
        <p:txBody>
          <a:bodyPr/>
          <a:lstStyle/>
          <a:p>
            <a:pPr marL="0" indent="0">
              <a:lnSpc>
                <a:spcPct val="150000"/>
              </a:lnSpc>
              <a:buNone/>
            </a:pPr>
            <a:r>
              <a:rPr lang="en-US" altLang="ja-JP" dirty="0"/>
              <a:t>1.</a:t>
            </a:r>
            <a:r>
              <a:rPr lang="ja-JP" altLang="en-US"/>
              <a:t>词语改写：同义</a:t>
            </a:r>
            <a:r>
              <a:rPr lang="en-US" altLang="ja-JP" dirty="0"/>
              <a:t>v</a:t>
            </a:r>
            <a:r>
              <a:rPr lang="ja-JP" altLang="en-US"/>
              <a:t>，</a:t>
            </a:r>
            <a:r>
              <a:rPr lang="en-US" altLang="ja-JP" dirty="0"/>
              <a:t>adj/</a:t>
            </a:r>
            <a:r>
              <a:rPr lang="ja-JP" altLang="en-US"/>
              <a:t>词组的替换</a:t>
            </a:r>
          </a:p>
          <a:p>
            <a:pPr marL="0" indent="0">
              <a:lnSpc>
                <a:spcPct val="150000"/>
              </a:lnSpc>
              <a:buNone/>
            </a:pPr>
            <a:r>
              <a:rPr lang="en-US" altLang="ja-JP" dirty="0"/>
              <a:t>2.</a:t>
            </a:r>
            <a:r>
              <a:rPr lang="ja-JP" altLang="en-US"/>
              <a:t>句子改写：句式改写</a:t>
            </a:r>
            <a:r>
              <a:rPr lang="en-US" altLang="ja-JP" dirty="0"/>
              <a:t>/</a:t>
            </a:r>
            <a:r>
              <a:rPr lang="ja-JP" altLang="en-US"/>
              <a:t>主被动改写</a:t>
            </a:r>
            <a:endParaRPr lang="en-US" altLang="ja-JP" dirty="0"/>
          </a:p>
          <a:p>
            <a:pPr marL="0" indent="0">
              <a:lnSpc>
                <a:spcPct val="150000"/>
              </a:lnSpc>
              <a:buNone/>
            </a:pPr>
            <a:endParaRPr lang="ja-JP" altLang="en-US"/>
          </a:p>
        </p:txBody>
      </p:sp>
      <p:sp>
        <p:nvSpPr>
          <p:cNvPr id="3" name="Title 2">
            <a:extLst>
              <a:ext uri="{FF2B5EF4-FFF2-40B4-BE49-F238E27FC236}">
                <a16:creationId xmlns:a16="http://schemas.microsoft.com/office/drawing/2014/main" id="{5E25D867-44E5-B64C-89BB-032B82F457DF}"/>
              </a:ext>
            </a:extLst>
          </p:cNvPr>
          <p:cNvSpPr>
            <a:spLocks noGrp="1"/>
          </p:cNvSpPr>
          <p:nvPr>
            <p:ph type="title"/>
          </p:nvPr>
        </p:nvSpPr>
        <p:spPr/>
        <p:txBody>
          <a:bodyPr/>
          <a:lstStyle/>
          <a:p>
            <a:r>
              <a:rPr lang="ja-JP" altLang="en-US"/>
              <a:t>同义改写</a:t>
            </a:r>
            <a:endParaRPr lang="en-US" dirty="0"/>
          </a:p>
        </p:txBody>
      </p:sp>
    </p:spTree>
    <p:extLst>
      <p:ext uri="{BB962C8B-B14F-4D97-AF65-F5344CB8AC3E}">
        <p14:creationId xmlns:p14="http://schemas.microsoft.com/office/powerpoint/2010/main" val="364221438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A8C1E13-CFE1-E841-BEA6-6285D0FD65DA}"/>
              </a:ext>
            </a:extLst>
          </p:cNvPr>
          <p:cNvSpPr>
            <a:spLocks noGrp="1"/>
          </p:cNvSpPr>
          <p:nvPr>
            <p:ph idx="1"/>
          </p:nvPr>
        </p:nvSpPr>
        <p:spPr/>
        <p:txBody>
          <a:bodyPr>
            <a:normAutofit fontScale="85000" lnSpcReduction="10000"/>
          </a:bodyPr>
          <a:lstStyle/>
          <a:p>
            <a:pPr>
              <a:lnSpc>
                <a:spcPct val="120000"/>
              </a:lnSpc>
            </a:pPr>
            <a:r>
              <a:rPr lang="en-US" sz="2400" dirty="0"/>
              <a:t>Paragraph 5: The surface-atmosphere relationships inside metropolitan areas produce a number of climatic peculiarities. With much of the built-up landscape impenetrable by water, even gentle rain runs off almost immediately from rooftops, streets, and parking lots. Thus, city surfaces, as well as the air above them, tend to be drier between episodes of rain; with little water available for the cooling process of evaporation, relative humilities are usually lower. Wind movements are also modified in cities because buildings increase the friction on air flowing around them. This friction tends to slow the speed of winds, making them far less efficient at dispersing pollutants. On the other hand, air turbulence increases because of the effect of skyscrapers on airflow. Rainfall is also increased in cities. The cause appears to be in part greater turbulence in the urban atmosphere as hot air rises from the built-up surface. </a:t>
            </a:r>
          </a:p>
          <a:p>
            <a:pPr>
              <a:lnSpc>
                <a:spcPct val="120000"/>
              </a:lnSpc>
            </a:pPr>
            <a:r>
              <a:rPr lang="en-US" sz="2400" dirty="0"/>
              <a:t>23-1-12 According to paragraph 5, which of the following is a factor responsible for the greater air turbulence in urban environments?</a:t>
            </a:r>
            <a:br>
              <a:rPr lang="en-US" sz="2400" dirty="0"/>
            </a:br>
            <a:r>
              <a:rPr lang="en-US" sz="2400" dirty="0"/>
              <a:t>○ The high speed of the winds traveling above cities</a:t>
            </a:r>
          </a:p>
          <a:p>
            <a:pPr>
              <a:lnSpc>
                <a:spcPct val="120000"/>
              </a:lnSpc>
            </a:pPr>
            <a:r>
              <a:rPr lang="en-US" sz="2400" dirty="0"/>
              <a:t>○ The greater rainfall totals recorded in cities </a:t>
            </a:r>
          </a:p>
          <a:p>
            <a:pPr>
              <a:lnSpc>
                <a:spcPct val="120000"/>
              </a:lnSpc>
            </a:pPr>
            <a:r>
              <a:rPr lang="en-US" sz="2400" dirty="0"/>
              <a:t>○ Attempts to reduce urban air pollution </a:t>
            </a:r>
          </a:p>
          <a:p>
            <a:pPr>
              <a:lnSpc>
                <a:spcPct val="120000"/>
              </a:lnSpc>
            </a:pPr>
            <a:r>
              <a:rPr lang="en-US" sz="2400" dirty="0"/>
              <a:t>○ The effects of tall buildings on airflow </a:t>
            </a:r>
          </a:p>
        </p:txBody>
      </p:sp>
    </p:spTree>
    <p:extLst>
      <p:ext uri="{BB962C8B-B14F-4D97-AF65-F5344CB8AC3E}">
        <p14:creationId xmlns:p14="http://schemas.microsoft.com/office/powerpoint/2010/main" val="68965434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A8C1E13-CFE1-E841-BEA6-6285D0FD65DA}"/>
              </a:ext>
            </a:extLst>
          </p:cNvPr>
          <p:cNvSpPr>
            <a:spLocks noGrp="1"/>
          </p:cNvSpPr>
          <p:nvPr>
            <p:ph idx="1"/>
          </p:nvPr>
        </p:nvSpPr>
        <p:spPr/>
        <p:txBody>
          <a:bodyPr>
            <a:normAutofit fontScale="85000" lnSpcReduction="10000"/>
          </a:bodyPr>
          <a:lstStyle/>
          <a:p>
            <a:pPr>
              <a:lnSpc>
                <a:spcPct val="120000"/>
              </a:lnSpc>
            </a:pPr>
            <a:r>
              <a:rPr lang="en-US" sz="2400" dirty="0"/>
              <a:t>Paragraph 5: The surface-atmosphere relationships inside metropolitan areas produce a number of climatic peculiarities. With much of the built-up landscape impenetrable by water, even gentle rain runs off almost immediately from rooftops, streets, and parking lots. Thus, city surfaces, as well as the air above them, tend to be drier between episodes of rain; with little water available for the cooling process of evaporation, relative humilities are usually lower. Wind movements are also modified in cities because buildings increase the friction on air flowing around them. This friction tends to slow the speed of winds, making them far less efficient at dispersing pollutants. On the other hand, </a:t>
            </a:r>
            <a:r>
              <a:rPr lang="en-US" sz="2400" dirty="0">
                <a:solidFill>
                  <a:srgbClr val="FF0000"/>
                </a:solidFill>
              </a:rPr>
              <a:t>air turbulence </a:t>
            </a:r>
            <a:r>
              <a:rPr lang="en-US" sz="2400" dirty="0"/>
              <a:t>increases because of the effect of skyscrapers on airflow. Rainfall is also increased in cities. The cause appears to be in part greater turbulence in the urban atmosphere as hot air rises from the built-up surface. </a:t>
            </a:r>
          </a:p>
          <a:p>
            <a:pPr>
              <a:lnSpc>
                <a:spcPct val="120000"/>
              </a:lnSpc>
            </a:pPr>
            <a:r>
              <a:rPr lang="en-US" sz="2400" dirty="0"/>
              <a:t>23-1-12 According to paragraph 5, which of the following is a factor responsible for the greater </a:t>
            </a:r>
            <a:r>
              <a:rPr lang="en-US" sz="2400" dirty="0">
                <a:solidFill>
                  <a:srgbClr val="FF0000"/>
                </a:solidFill>
              </a:rPr>
              <a:t>air turbulence </a:t>
            </a:r>
            <a:r>
              <a:rPr lang="en-US" sz="2400" dirty="0"/>
              <a:t>in urban environments?</a:t>
            </a:r>
            <a:br>
              <a:rPr lang="en-US" sz="2400" dirty="0"/>
            </a:br>
            <a:r>
              <a:rPr lang="en-US" sz="2400" dirty="0"/>
              <a:t>○ The high speed of the winds traveling above cities</a:t>
            </a:r>
          </a:p>
          <a:p>
            <a:pPr>
              <a:lnSpc>
                <a:spcPct val="120000"/>
              </a:lnSpc>
            </a:pPr>
            <a:r>
              <a:rPr lang="en-US" sz="2400" dirty="0"/>
              <a:t>○ The greater rainfall totals recorded in cities </a:t>
            </a:r>
          </a:p>
          <a:p>
            <a:pPr>
              <a:lnSpc>
                <a:spcPct val="120000"/>
              </a:lnSpc>
            </a:pPr>
            <a:r>
              <a:rPr lang="en-US" sz="2400" dirty="0"/>
              <a:t>○ Attempts to reduce urban air pollution </a:t>
            </a:r>
          </a:p>
          <a:p>
            <a:pPr>
              <a:lnSpc>
                <a:spcPct val="120000"/>
              </a:lnSpc>
            </a:pPr>
            <a:r>
              <a:rPr lang="en-US" sz="2400" dirty="0"/>
              <a:t>○ The effects of tall buildings on airflow </a:t>
            </a:r>
          </a:p>
        </p:txBody>
      </p:sp>
    </p:spTree>
    <p:extLst>
      <p:ext uri="{BB962C8B-B14F-4D97-AF65-F5344CB8AC3E}">
        <p14:creationId xmlns:p14="http://schemas.microsoft.com/office/powerpoint/2010/main" val="325639832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A8C1E13-CFE1-E841-BEA6-6285D0FD65DA}"/>
              </a:ext>
            </a:extLst>
          </p:cNvPr>
          <p:cNvSpPr>
            <a:spLocks noGrp="1"/>
          </p:cNvSpPr>
          <p:nvPr>
            <p:ph idx="1"/>
          </p:nvPr>
        </p:nvSpPr>
        <p:spPr/>
        <p:txBody>
          <a:bodyPr>
            <a:normAutofit fontScale="85000" lnSpcReduction="10000"/>
          </a:bodyPr>
          <a:lstStyle/>
          <a:p>
            <a:pPr>
              <a:lnSpc>
                <a:spcPct val="120000"/>
              </a:lnSpc>
            </a:pPr>
            <a:r>
              <a:rPr lang="en-US" sz="2400" dirty="0"/>
              <a:t>Paragraph 5: The surface-atmosphere relationships inside metropolitan areas produce a number of climatic peculiarities. With much of the built-up landscape impenetrable by water, even gentle rain runs off almost immediately from rooftops, streets, and parking lots. Thus, city surfaces, as well as the air above them, tend to be drier between episodes of rain; with little water available for the cooling process of evaporation, relative humilities are usually lower. Wind movements are also modified in cities because buildings increase the friction on air flowing around them. This friction tends to slow the speed of winds, making them far less efficient at dispersing pollutants. On the other hand, </a:t>
            </a:r>
            <a:r>
              <a:rPr lang="en-US" sz="2400" dirty="0">
                <a:solidFill>
                  <a:srgbClr val="FF0000"/>
                </a:solidFill>
              </a:rPr>
              <a:t>air turbulence </a:t>
            </a:r>
            <a:r>
              <a:rPr lang="en-US" sz="2400" dirty="0"/>
              <a:t>increases because of the effect of skyscrapers on airflow. Rainfall is also increased in cities. The cause appears to be in part greater turbulence in the urban atmosphere as hot air rises from the built-up surface. </a:t>
            </a:r>
          </a:p>
          <a:p>
            <a:pPr>
              <a:lnSpc>
                <a:spcPct val="120000"/>
              </a:lnSpc>
            </a:pPr>
            <a:r>
              <a:rPr lang="en-US" sz="2400" dirty="0"/>
              <a:t>23-1-12 According to paragraph 5, which of the following is a factor responsible for the greater </a:t>
            </a:r>
            <a:r>
              <a:rPr lang="en-US" sz="2400" dirty="0">
                <a:solidFill>
                  <a:srgbClr val="FF0000"/>
                </a:solidFill>
              </a:rPr>
              <a:t>air turbulence </a:t>
            </a:r>
            <a:r>
              <a:rPr lang="en-US" sz="2400" dirty="0"/>
              <a:t>in urban environments?</a:t>
            </a:r>
            <a:br>
              <a:rPr lang="en-US" sz="2400" dirty="0"/>
            </a:br>
            <a:r>
              <a:rPr lang="en-US" sz="2400" dirty="0"/>
              <a:t>○ The high speed of the winds traveling above cities</a:t>
            </a:r>
          </a:p>
          <a:p>
            <a:pPr>
              <a:lnSpc>
                <a:spcPct val="120000"/>
              </a:lnSpc>
            </a:pPr>
            <a:r>
              <a:rPr lang="en-US" sz="2400" dirty="0"/>
              <a:t>○ The greater rainfall totals recorded in cities </a:t>
            </a:r>
          </a:p>
          <a:p>
            <a:pPr>
              <a:lnSpc>
                <a:spcPct val="120000"/>
              </a:lnSpc>
            </a:pPr>
            <a:r>
              <a:rPr lang="en-US" sz="2400" dirty="0"/>
              <a:t>○ Attempts to reduce urban air pollution </a:t>
            </a:r>
          </a:p>
          <a:p>
            <a:pPr>
              <a:lnSpc>
                <a:spcPct val="120000"/>
              </a:lnSpc>
            </a:pPr>
            <a:r>
              <a:rPr lang="en-US" sz="2400" dirty="0">
                <a:solidFill>
                  <a:srgbClr val="FF0000"/>
                </a:solidFill>
              </a:rPr>
              <a:t>○ The effects of tall buildings on airflow </a:t>
            </a:r>
          </a:p>
        </p:txBody>
      </p:sp>
    </p:spTree>
    <p:extLst>
      <p:ext uri="{BB962C8B-B14F-4D97-AF65-F5344CB8AC3E}">
        <p14:creationId xmlns:p14="http://schemas.microsoft.com/office/powerpoint/2010/main" val="235500643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A8C1E13-CFE1-E841-BEA6-6285D0FD65DA}"/>
              </a:ext>
            </a:extLst>
          </p:cNvPr>
          <p:cNvSpPr>
            <a:spLocks noGrp="1"/>
          </p:cNvSpPr>
          <p:nvPr>
            <p:ph idx="1"/>
          </p:nvPr>
        </p:nvSpPr>
        <p:spPr/>
        <p:txBody>
          <a:bodyPr>
            <a:normAutofit fontScale="85000" lnSpcReduction="10000"/>
          </a:bodyPr>
          <a:lstStyle/>
          <a:p>
            <a:pPr>
              <a:lnSpc>
                <a:spcPct val="120000"/>
              </a:lnSpc>
            </a:pPr>
            <a:r>
              <a:rPr lang="en-US" sz="2400" dirty="0"/>
              <a:t>Paragraph 5: The surface-atmosphere relationships inside metropolitan areas produce a number of climatic peculiarities. With much of the built-up landscape impenetrable by water, even gentle rain runs off almost immediately from rooftops, streets, and parking lots. Thus, city surfaces, as well as the air above them, tend to be drier between episodes of rain; with little water available for the cooling process of evaporation, relative humilities are usually lower. Wind movements are also modified in cities because buildings increase the friction on air flowing around them. This friction tends to slow the speed of winds, making them far less efficient at dispersing pollutants. On the other hand, </a:t>
            </a:r>
            <a:r>
              <a:rPr lang="en-US" sz="2400" dirty="0">
                <a:solidFill>
                  <a:srgbClr val="FF0000"/>
                </a:solidFill>
              </a:rPr>
              <a:t>air turbulence </a:t>
            </a:r>
            <a:r>
              <a:rPr lang="en-US" sz="2400" dirty="0"/>
              <a:t>increases because of the effect of </a:t>
            </a:r>
            <a:r>
              <a:rPr lang="en-US" sz="2400" dirty="0">
                <a:highlight>
                  <a:srgbClr val="FFFF00"/>
                </a:highlight>
              </a:rPr>
              <a:t>skyscrapers</a:t>
            </a:r>
            <a:r>
              <a:rPr lang="en-US" sz="2400" dirty="0"/>
              <a:t> on airflow. Rainfall is also increased in cities. The cause appears to be in part greater turbulence in the urban atmosphere as hot air rises from the built-up surface. </a:t>
            </a:r>
          </a:p>
          <a:p>
            <a:pPr>
              <a:lnSpc>
                <a:spcPct val="120000"/>
              </a:lnSpc>
            </a:pPr>
            <a:r>
              <a:rPr lang="en-US" sz="2400" dirty="0"/>
              <a:t>23-1-12 According to paragraph 5, which of the following is a factor responsible for the greater </a:t>
            </a:r>
            <a:r>
              <a:rPr lang="en-US" sz="2400" dirty="0">
                <a:solidFill>
                  <a:srgbClr val="FF0000"/>
                </a:solidFill>
              </a:rPr>
              <a:t>air turbulence </a:t>
            </a:r>
            <a:r>
              <a:rPr lang="en-US" sz="2400" dirty="0"/>
              <a:t>in urban environments?</a:t>
            </a:r>
            <a:br>
              <a:rPr lang="en-US" sz="2400" dirty="0"/>
            </a:br>
            <a:r>
              <a:rPr lang="en-US" sz="2400" dirty="0"/>
              <a:t>○ The high speed of the winds traveling above cities</a:t>
            </a:r>
          </a:p>
          <a:p>
            <a:pPr>
              <a:lnSpc>
                <a:spcPct val="120000"/>
              </a:lnSpc>
            </a:pPr>
            <a:r>
              <a:rPr lang="en-US" sz="2400" dirty="0"/>
              <a:t>○ The greater rainfall totals recorded in cities </a:t>
            </a:r>
          </a:p>
          <a:p>
            <a:pPr>
              <a:lnSpc>
                <a:spcPct val="120000"/>
              </a:lnSpc>
            </a:pPr>
            <a:r>
              <a:rPr lang="en-US" sz="2400" dirty="0"/>
              <a:t>○ Attempts to reduce urban air pollution </a:t>
            </a:r>
          </a:p>
          <a:p>
            <a:pPr>
              <a:lnSpc>
                <a:spcPct val="120000"/>
              </a:lnSpc>
            </a:pPr>
            <a:r>
              <a:rPr lang="en-US" sz="2400" dirty="0">
                <a:solidFill>
                  <a:srgbClr val="FF0000"/>
                </a:solidFill>
              </a:rPr>
              <a:t>○ The effects of </a:t>
            </a:r>
            <a:r>
              <a:rPr lang="en-US" sz="2400" dirty="0">
                <a:solidFill>
                  <a:srgbClr val="FF0000"/>
                </a:solidFill>
                <a:highlight>
                  <a:srgbClr val="FFFF00"/>
                </a:highlight>
              </a:rPr>
              <a:t>tall buildings </a:t>
            </a:r>
            <a:r>
              <a:rPr lang="en-US" sz="2400" dirty="0">
                <a:solidFill>
                  <a:srgbClr val="FF0000"/>
                </a:solidFill>
              </a:rPr>
              <a:t>on airflow </a:t>
            </a:r>
          </a:p>
        </p:txBody>
      </p:sp>
      <p:sp>
        <p:nvSpPr>
          <p:cNvPr id="3" name="TextBox 2">
            <a:extLst>
              <a:ext uri="{FF2B5EF4-FFF2-40B4-BE49-F238E27FC236}">
                <a16:creationId xmlns:a16="http://schemas.microsoft.com/office/drawing/2014/main" id="{F7C813C4-6E01-FD44-A34C-908233F48144}"/>
              </a:ext>
            </a:extLst>
          </p:cNvPr>
          <p:cNvSpPr txBox="1"/>
          <p:nvPr/>
        </p:nvSpPr>
        <p:spPr>
          <a:xfrm>
            <a:off x="6983730" y="5657850"/>
            <a:ext cx="2339102" cy="461665"/>
          </a:xfrm>
          <a:prstGeom prst="rect">
            <a:avLst/>
          </a:prstGeom>
        </p:spPr>
        <p:style>
          <a:lnRef idx="3">
            <a:schemeClr val="lt1"/>
          </a:lnRef>
          <a:fillRef idx="1">
            <a:schemeClr val="accent6"/>
          </a:fillRef>
          <a:effectRef idx="1">
            <a:schemeClr val="accent6"/>
          </a:effectRef>
          <a:fontRef idx="minor">
            <a:schemeClr val="lt1"/>
          </a:fontRef>
        </p:style>
        <p:txBody>
          <a:bodyPr wrap="none" rtlCol="0">
            <a:spAutoFit/>
          </a:bodyPr>
          <a:lstStyle/>
          <a:p>
            <a:r>
              <a:rPr lang="ja-JP" altLang="en-US" sz="2400">
                <a:solidFill>
                  <a:schemeClr val="bg1"/>
                </a:solidFill>
                <a:latin typeface="Microsoft YaHei UI" panose="020B0503020204020204" pitchFamily="34" charset="-122"/>
                <a:ea typeface="Microsoft YaHei UI" panose="020B0503020204020204" pitchFamily="34" charset="-122"/>
              </a:rPr>
              <a:t>单词的同义改写</a:t>
            </a:r>
            <a:endParaRPr lang="en-US" sz="2400" dirty="0">
              <a:solidFill>
                <a:schemeClr val="bg1"/>
              </a:solidFill>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2412739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106B0EF-1C5A-EE46-A19A-61E8E881737F}"/>
              </a:ext>
            </a:extLst>
          </p:cNvPr>
          <p:cNvSpPr>
            <a:spLocks noGrp="1"/>
          </p:cNvSpPr>
          <p:nvPr>
            <p:ph idx="1"/>
          </p:nvPr>
        </p:nvSpPr>
        <p:spPr/>
        <p:txBody>
          <a:bodyPr>
            <a:normAutofit fontScale="77500" lnSpcReduction="20000"/>
          </a:bodyPr>
          <a:lstStyle/>
          <a:p>
            <a:pPr>
              <a:lnSpc>
                <a:spcPct val="120000"/>
              </a:lnSpc>
            </a:pPr>
            <a:r>
              <a:rPr lang="en-US" dirty="0"/>
              <a:t>Paragraph 4: These characteristics make Spartina a valuable component of the estuaries where it occurs naturally. The plant functions as a stabilizer and a sediment trap and as a nursery area for estuarine fish and shellfish. Once established, a stand of Spartina begins to trap sediment, changing the substrate elevation, and eventually the stand evolves into a high marsh system where Spartina is gradually displaced by higher-elevation, brackish-water species. As elevation increases, narrow, deep channels of water form throughout the marsh. Along the east coast Spartina is considered valuable for its ability to prevent erosion and marshland deterioration; it is also used for coastal restoration projects and the creation of new wetland sites.</a:t>
            </a:r>
          </a:p>
          <a:p>
            <a:pPr>
              <a:lnSpc>
                <a:spcPct val="120000"/>
              </a:lnSpc>
            </a:pPr>
            <a:r>
              <a:rPr lang="en-US" dirty="0"/>
              <a:t>22-1-7</a:t>
            </a:r>
            <a:r>
              <a:rPr lang="zh-CN" altLang="en-US" dirty="0"/>
              <a:t> </a:t>
            </a:r>
            <a:r>
              <a:rPr lang="en-US" dirty="0"/>
              <a:t>Paragraph 4 suggests that where Spartina occurs naturally, an established stand of it will eventually </a:t>
            </a:r>
          </a:p>
          <a:p>
            <a:pPr marL="457200" indent="-457200">
              <a:lnSpc>
                <a:spcPct val="120000"/>
              </a:lnSpc>
              <a:buFont typeface="Courier New" panose="02070309020205020404" pitchFamily="49" charset="0"/>
              <a:buChar char="o"/>
            </a:pPr>
            <a:r>
              <a:rPr lang="en-US" dirty="0"/>
              <a:t>create conditions in which it can no longer survive</a:t>
            </a:r>
          </a:p>
          <a:p>
            <a:pPr marL="457200" indent="-457200">
              <a:lnSpc>
                <a:spcPct val="120000"/>
              </a:lnSpc>
              <a:buFont typeface="Courier New" panose="02070309020205020404" pitchFamily="49" charset="0"/>
              <a:buChar char="o"/>
            </a:pPr>
            <a:r>
              <a:rPr lang="en-US" dirty="0"/>
              <a:t>get washed away by water flowing through the deep channels that form around it </a:t>
            </a:r>
          </a:p>
          <a:p>
            <a:pPr marL="457200" indent="-457200">
              <a:lnSpc>
                <a:spcPct val="120000"/>
              </a:lnSpc>
              <a:buFont typeface="Courier New" panose="02070309020205020404" pitchFamily="49" charset="0"/>
              <a:buChar char="o"/>
            </a:pPr>
            <a:r>
              <a:rPr lang="en-US" dirty="0"/>
              <a:t>become adapted to brackish water</a:t>
            </a:r>
          </a:p>
          <a:p>
            <a:pPr marL="457200" indent="-457200">
              <a:lnSpc>
                <a:spcPct val="120000"/>
              </a:lnSpc>
              <a:buFont typeface="Courier New" panose="02070309020205020404" pitchFamily="49" charset="0"/>
              <a:buChar char="o"/>
            </a:pPr>
            <a:r>
              <a:rPr lang="en-US" dirty="0"/>
              <a:t>take over other grass species growing in the area</a:t>
            </a:r>
          </a:p>
        </p:txBody>
      </p:sp>
    </p:spTree>
    <p:extLst>
      <p:ext uri="{BB962C8B-B14F-4D97-AF65-F5344CB8AC3E}">
        <p14:creationId xmlns:p14="http://schemas.microsoft.com/office/powerpoint/2010/main" val="37119382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106B0EF-1C5A-EE46-A19A-61E8E881737F}"/>
              </a:ext>
            </a:extLst>
          </p:cNvPr>
          <p:cNvSpPr>
            <a:spLocks noGrp="1"/>
          </p:cNvSpPr>
          <p:nvPr>
            <p:ph idx="1"/>
          </p:nvPr>
        </p:nvSpPr>
        <p:spPr/>
        <p:txBody>
          <a:bodyPr>
            <a:normAutofit fontScale="77500" lnSpcReduction="20000"/>
          </a:bodyPr>
          <a:lstStyle/>
          <a:p>
            <a:pPr>
              <a:lnSpc>
                <a:spcPct val="120000"/>
              </a:lnSpc>
            </a:pPr>
            <a:r>
              <a:rPr lang="en-US" dirty="0"/>
              <a:t>Paragraph 4: These characteristics make </a:t>
            </a:r>
            <a:r>
              <a:rPr lang="en-US" dirty="0">
                <a:solidFill>
                  <a:srgbClr val="FF0000"/>
                </a:solidFill>
              </a:rPr>
              <a:t>Spartina</a:t>
            </a:r>
            <a:r>
              <a:rPr lang="en-US" dirty="0"/>
              <a:t> a valuable component of the estuaries where it occurs naturally. The plant functions as a stabilizer and a sediment trap and as a nursery area for estuarine fish and shellfish. Once established, a stand of </a:t>
            </a:r>
            <a:r>
              <a:rPr lang="en-US" dirty="0">
                <a:solidFill>
                  <a:srgbClr val="FF0000"/>
                </a:solidFill>
              </a:rPr>
              <a:t>Spartina</a:t>
            </a:r>
            <a:r>
              <a:rPr lang="en-US" dirty="0"/>
              <a:t> begins to trap sediment, changing the substrate elevation, and </a:t>
            </a:r>
            <a:r>
              <a:rPr lang="en-US" dirty="0">
                <a:solidFill>
                  <a:srgbClr val="0070C0"/>
                </a:solidFill>
              </a:rPr>
              <a:t>eventually</a:t>
            </a:r>
            <a:r>
              <a:rPr lang="en-US" dirty="0"/>
              <a:t> the stand evolves into a high marsh system where Spartina is gradually displaced by higher-elevation, brackish-water species. As elevation increases, narrow, deep channels of water form throughout the marsh. Along the east coast Spartina is considered valuable for its ability to prevent erosion and marshland deterioration; it is also used for coastal restoration projects and the creation of new wetland sites.</a:t>
            </a:r>
          </a:p>
          <a:p>
            <a:pPr>
              <a:lnSpc>
                <a:spcPct val="120000"/>
              </a:lnSpc>
            </a:pPr>
            <a:r>
              <a:rPr lang="en-US" dirty="0"/>
              <a:t>22-1-7</a:t>
            </a:r>
            <a:r>
              <a:rPr lang="zh-CN" altLang="en-US" dirty="0"/>
              <a:t> </a:t>
            </a:r>
            <a:r>
              <a:rPr lang="en-US" dirty="0"/>
              <a:t>Paragraph 4 suggests that where </a:t>
            </a:r>
            <a:r>
              <a:rPr lang="en-US" dirty="0">
                <a:solidFill>
                  <a:srgbClr val="FF0000"/>
                </a:solidFill>
              </a:rPr>
              <a:t>Spartina</a:t>
            </a:r>
            <a:r>
              <a:rPr lang="en-US" dirty="0"/>
              <a:t> occurs naturally, an established stand of it will </a:t>
            </a:r>
            <a:r>
              <a:rPr lang="en-US" dirty="0">
                <a:solidFill>
                  <a:srgbClr val="0070C0"/>
                </a:solidFill>
              </a:rPr>
              <a:t>eventually</a:t>
            </a:r>
            <a:r>
              <a:rPr lang="en-US" dirty="0"/>
              <a:t> </a:t>
            </a:r>
          </a:p>
          <a:p>
            <a:pPr marL="457200" indent="-457200">
              <a:lnSpc>
                <a:spcPct val="120000"/>
              </a:lnSpc>
              <a:buFont typeface="Courier New" panose="02070309020205020404" pitchFamily="49" charset="0"/>
              <a:buChar char="o"/>
            </a:pPr>
            <a:r>
              <a:rPr lang="en-US" dirty="0"/>
              <a:t>create conditions in which it can no longer survive</a:t>
            </a:r>
          </a:p>
          <a:p>
            <a:pPr marL="457200" indent="-457200">
              <a:lnSpc>
                <a:spcPct val="120000"/>
              </a:lnSpc>
              <a:buFont typeface="Courier New" panose="02070309020205020404" pitchFamily="49" charset="0"/>
              <a:buChar char="o"/>
            </a:pPr>
            <a:r>
              <a:rPr lang="en-US" dirty="0"/>
              <a:t>get washed away by water flowing through the deep channels that form around it </a:t>
            </a:r>
          </a:p>
          <a:p>
            <a:pPr marL="457200" indent="-457200">
              <a:lnSpc>
                <a:spcPct val="120000"/>
              </a:lnSpc>
              <a:buFont typeface="Courier New" panose="02070309020205020404" pitchFamily="49" charset="0"/>
              <a:buChar char="o"/>
            </a:pPr>
            <a:r>
              <a:rPr lang="en-US" dirty="0"/>
              <a:t>become adapted to brackish water</a:t>
            </a:r>
          </a:p>
          <a:p>
            <a:pPr marL="457200" indent="-457200">
              <a:lnSpc>
                <a:spcPct val="120000"/>
              </a:lnSpc>
              <a:buFont typeface="Courier New" panose="02070309020205020404" pitchFamily="49" charset="0"/>
              <a:buChar char="o"/>
            </a:pPr>
            <a:r>
              <a:rPr lang="en-US" dirty="0"/>
              <a:t>take over other grass species growing in the area</a:t>
            </a:r>
          </a:p>
        </p:txBody>
      </p:sp>
    </p:spTree>
    <p:extLst>
      <p:ext uri="{BB962C8B-B14F-4D97-AF65-F5344CB8AC3E}">
        <p14:creationId xmlns:p14="http://schemas.microsoft.com/office/powerpoint/2010/main" val="1742099850"/>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051A0F7B-A611-C940-BA7D-1FB2C10C7581}" vid="{E1BEB09D-C71C-B74C-8D08-FDB819E6E4E4}"/>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051A0F7B-A611-C940-BA7D-1FB2C10C7581}" vid="{E1BEB09D-C71C-B74C-8D08-FDB819E6E4E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3886</TotalTime>
  <Words>19782</Words>
  <Application>Microsoft Macintosh PowerPoint</Application>
  <PresentationFormat>Widescreen</PresentationFormat>
  <Paragraphs>1049</Paragraphs>
  <Slides>151</Slides>
  <Notes>9</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151</vt:i4>
      </vt:variant>
    </vt:vector>
  </HeadingPairs>
  <TitlesOfParts>
    <vt:vector size="158" baseType="lpstr">
      <vt:lpstr>Microsoft YaHei</vt:lpstr>
      <vt:lpstr>Microsoft YaHei UI</vt:lpstr>
      <vt:lpstr>Arial</vt:lpstr>
      <vt:lpstr>Calibri</vt:lpstr>
      <vt:lpstr>Courier New</vt:lpstr>
      <vt:lpstr>1_Office Theme</vt:lpstr>
      <vt:lpstr>2_Office Theme</vt:lpstr>
      <vt:lpstr>TOEFL Reading Enhancement</vt:lpstr>
      <vt:lpstr>课程内容</vt:lpstr>
      <vt:lpstr>托福阅读考试基本形式</vt:lpstr>
      <vt:lpstr>托福阅读考试基本形式</vt:lpstr>
      <vt:lpstr>托福阅读考试基本形式</vt:lpstr>
      <vt:lpstr>快速出分</vt:lpstr>
      <vt:lpstr>2019.8.1改革</vt:lpstr>
      <vt:lpstr>MyBest Scores</vt:lpstr>
      <vt:lpstr>托福分数分布：80雨露均沾</vt:lpstr>
      <vt:lpstr>托福分数分布：100阅写是基础</vt:lpstr>
      <vt:lpstr>Scoring Scale (OG 6th) </vt:lpstr>
      <vt:lpstr>Scoring Scale (OG 6th) </vt:lpstr>
      <vt:lpstr>PowerPoint Presentation</vt:lpstr>
      <vt:lpstr>托福阅读题型</vt:lpstr>
      <vt:lpstr>托福阅读题型</vt:lpstr>
      <vt:lpstr>强化班课程大纲</vt:lpstr>
      <vt:lpstr>课堂要求</vt:lpstr>
      <vt:lpstr>怎么背：</vt:lpstr>
      <vt:lpstr>事实信息题</vt:lpstr>
      <vt:lpstr>题型识别</vt:lpstr>
      <vt:lpstr>题型识别</vt:lpstr>
      <vt:lpstr>题型识别</vt:lpstr>
      <vt:lpstr>题型分类</vt:lpstr>
      <vt:lpstr>可 定 位</vt:lpstr>
      <vt:lpstr>可 定 位</vt:lpstr>
      <vt:lpstr>可 定 位</vt:lpstr>
      <vt:lpstr>可 定 位</vt:lpstr>
      <vt:lpstr>可 定 位</vt:lpstr>
      <vt:lpstr>可 定 位</vt:lpstr>
      <vt:lpstr>可定位</vt:lpstr>
      <vt:lpstr>可定位</vt:lpstr>
      <vt:lpstr>PowerPoint Presentation</vt:lpstr>
      <vt:lpstr>PowerPoint Presentation</vt:lpstr>
      <vt:lpstr>PowerPoint Presentation</vt:lpstr>
      <vt:lpstr>可定位</vt:lpstr>
      <vt:lpstr>可定位</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可定位</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可定位</vt:lpstr>
      <vt:lpstr>可定位</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可定位</vt:lpstr>
      <vt:lpstr>原文重现：正确选项和原文几乎一样</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同义改写</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选项特征总结</vt:lpstr>
      <vt:lpstr>PowerPoint Presentation</vt:lpstr>
      <vt:lpstr>PowerPoint Presentation</vt:lpstr>
      <vt:lpstr>选项特征总结</vt:lpstr>
      <vt:lpstr>选项特征总结</vt:lpstr>
      <vt:lpstr>选项特征总结</vt:lpstr>
      <vt:lpstr>选项特征总结</vt:lpstr>
      <vt:lpstr>题型分类</vt:lpstr>
      <vt:lpstr>不可定位</vt:lpstr>
      <vt:lpstr>不可定位</vt:lpstr>
      <vt:lpstr>PowerPoint Presentation</vt:lpstr>
      <vt:lpstr>PowerPoint Presentation</vt:lpstr>
      <vt:lpstr>PowerPoint Presentation</vt:lpstr>
      <vt:lpstr>PowerPoint Presentation</vt:lpstr>
      <vt:lpstr>PowerPoint Presentation</vt:lpstr>
      <vt:lpstr>PowerPoint Presentation</vt:lpstr>
      <vt:lpstr>不可定位</vt:lpstr>
      <vt:lpstr>不可定位</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3.特殊情况</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事实信息题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托福阅读基础班 </dc:title>
  <dc:creator>Yiming</dc:creator>
  <cp:lastModifiedBy>YH</cp:lastModifiedBy>
  <cp:revision>111</cp:revision>
  <dcterms:created xsi:type="dcterms:W3CDTF">2020-01-29T06:32:38Z</dcterms:created>
  <dcterms:modified xsi:type="dcterms:W3CDTF">2021-07-05T13:10:22Z</dcterms:modified>
</cp:coreProperties>
</file>

<file path=docProps/thumbnail.jpeg>
</file>